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16"/>
  </p:notesMasterIdLst>
  <p:sldIdLst>
    <p:sldId id="257" r:id="rId4"/>
    <p:sldId id="283" r:id="rId5"/>
    <p:sldId id="286" r:id="rId6"/>
    <p:sldId id="288" r:id="rId7"/>
    <p:sldId id="289" r:id="rId8"/>
    <p:sldId id="290" r:id="rId9"/>
    <p:sldId id="291" r:id="rId10"/>
    <p:sldId id="292" r:id="rId11"/>
    <p:sldId id="273" r:id="rId12"/>
    <p:sldId id="293" r:id="rId13"/>
    <p:sldId id="284" r:id="rId14"/>
    <p:sldId id="287" r:id="rId1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C5B058C-A9F2-47D6-B032-2E2ABC289792}">
          <p14:sldIdLst>
            <p14:sldId id="257"/>
            <p14:sldId id="283"/>
            <p14:sldId id="286"/>
            <p14:sldId id="288"/>
            <p14:sldId id="289"/>
          </p14:sldIdLst>
        </p14:section>
        <p14:section name="Untitled Section" id="{B3245FB9-A645-4126-B391-0CFD69D9D910}">
          <p14:sldIdLst>
            <p14:sldId id="290"/>
            <p14:sldId id="291"/>
            <p14:sldId id="292"/>
            <p14:sldId id="273"/>
            <p14:sldId id="293"/>
            <p14:sldId id="284"/>
            <p14:sldId id="28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sh Tregear" initials="JT" lastIdx="3" clrIdx="0">
    <p:extLst>
      <p:ext uri="{19B8F6BF-5375-455C-9EA6-DF929625EA0E}">
        <p15:presenceInfo xmlns:p15="http://schemas.microsoft.com/office/powerpoint/2012/main" userId="S-1-5-21-675144050-1552350285-3145378408-1631" providerId="AD"/>
      </p:ext>
    </p:extLst>
  </p:cmAuthor>
  <p:cmAuthor id="2" name="Joshua Tregear" initials="JT" lastIdx="7" clrIdx="1">
    <p:extLst>
      <p:ext uri="{19B8F6BF-5375-455C-9EA6-DF929625EA0E}">
        <p15:presenceInfo xmlns:p15="http://schemas.microsoft.com/office/powerpoint/2012/main" userId="0b23e903409e58f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1" autoAdjust="0"/>
    <p:restoredTop sz="94660"/>
  </p:normalViewPr>
  <p:slideViewPr>
    <p:cSldViewPr>
      <p:cViewPr varScale="1">
        <p:scale>
          <a:sx n="87" d="100"/>
          <a:sy n="87" d="100"/>
        </p:scale>
        <p:origin x="1350"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2.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commentAuthors" Target="commentAuthors.xml"/><Relationship Id="rId2" Type="http://schemas.openxmlformats.org/officeDocument/2006/relationships/slideMaster" Target="slideMasters/slideMaster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39874940632420947"/>
          <c:y val="0.11276190476190476"/>
        </c:manualLayout>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manualLayout>
          <c:layoutTarget val="inner"/>
          <c:xMode val="edge"/>
          <c:yMode val="edge"/>
          <c:x val="0.27311876640419946"/>
          <c:y val="0.29290624999999998"/>
          <c:w val="0.4162626312335958"/>
          <c:h val="0.62439394685039373"/>
        </c:manualLayout>
      </c:layout>
      <c:pieChart>
        <c:varyColors val="1"/>
        <c:ser>
          <c:idx val="0"/>
          <c:order val="0"/>
          <c:tx>
            <c:strRef>
              <c:f>Sheet1!$B$1</c:f>
              <c:strCache>
                <c:ptCount val="1"/>
                <c:pt idx="0">
                  <c:v>Average Cost</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9D71-45C9-B455-C90057474E35}"/>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9D71-45C9-B455-C90057474E35}"/>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9D71-45C9-B455-C90057474E35}"/>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9D71-45C9-B455-C90057474E35}"/>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9D71-45C9-B455-C90057474E35}"/>
              </c:ext>
            </c:extLst>
          </c:dPt>
          <c:dLbls>
            <c:dLbl>
              <c:idx val="0"/>
              <c:tx>
                <c:rich>
                  <a:bodyPr/>
                  <a:lstStyle/>
                  <a:p>
                    <a:r>
                      <a:rPr lang="en-US"/>
                      <a:t>17%</a:t>
                    </a:r>
                    <a:endParaRPr lang="en-US" dirty="0"/>
                  </a:p>
                </c:rich>
              </c:tx>
              <c:dLblPos val="ct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9D71-45C9-B455-C90057474E35}"/>
                </c:ext>
              </c:extLst>
            </c:dLbl>
            <c:dLbl>
              <c:idx val="3"/>
              <c:tx>
                <c:rich>
                  <a:bodyPr/>
                  <a:lstStyle/>
                  <a:p>
                    <a:r>
                      <a:rPr lang="en-US"/>
                      <a:t>6%</a:t>
                    </a:r>
                    <a:endParaRPr lang="en-US" dirty="0"/>
                  </a:p>
                </c:rich>
              </c:tx>
              <c:dLblPos val="ct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9D71-45C9-B455-C90057474E35}"/>
                </c:ext>
              </c:extLst>
            </c:dLbl>
            <c:dLbl>
              <c:idx val="4"/>
              <c:tx>
                <c:rich>
                  <a:bodyPr/>
                  <a:lstStyle/>
                  <a:p>
                    <a:r>
                      <a:rPr lang="en-US"/>
                      <a:t>46%</a:t>
                    </a:r>
                    <a:endParaRPr lang="en-US" dirty="0"/>
                  </a:p>
                </c:rich>
              </c:tx>
              <c:dLblPos val="ct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9D71-45C9-B455-C90057474E35}"/>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Sheet1!$A$2:$A$6</c:f>
              <c:strCache>
                <c:ptCount val="5"/>
                <c:pt idx="0">
                  <c:v>Public Works</c:v>
                </c:pt>
                <c:pt idx="1">
                  <c:v>Solid Waste</c:v>
                </c:pt>
                <c:pt idx="2">
                  <c:v>Public Safety</c:v>
                </c:pt>
                <c:pt idx="3">
                  <c:v>Admin/General</c:v>
                </c:pt>
                <c:pt idx="4">
                  <c:v>Other Expenses</c:v>
                </c:pt>
              </c:strCache>
            </c:strRef>
          </c:cat>
          <c:val>
            <c:numRef>
              <c:f>Sheet1!$B$2:$B$6</c:f>
              <c:numCache>
                <c:formatCode>General</c:formatCode>
                <c:ptCount val="5"/>
                <c:pt idx="0">
                  <c:v>306.49</c:v>
                </c:pt>
                <c:pt idx="1">
                  <c:v>119.35</c:v>
                </c:pt>
                <c:pt idx="2">
                  <c:v>460</c:v>
                </c:pt>
                <c:pt idx="3">
                  <c:v>147.24</c:v>
                </c:pt>
                <c:pt idx="4">
                  <c:v>912.49</c:v>
                </c:pt>
              </c:numCache>
            </c:numRef>
          </c:val>
          <c:extLst>
            <c:ext xmlns:c16="http://schemas.microsoft.com/office/drawing/2014/chart" uri="{C3380CC4-5D6E-409C-BE32-E72D297353CC}">
              <c16:uniqueId val="{0000000A-9D71-45C9-B455-C90057474E35}"/>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67287401574803152"/>
          <c:y val="0.31794116360454944"/>
          <c:w val="0.22553868266466692"/>
          <c:h val="0.6539032620922384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AB12EA5-B885-4694-9629-E9598EF0BA6C}" type="doc">
      <dgm:prSet loTypeId="urn:microsoft.com/office/officeart/2008/layout/HorizontalMultiLevelHierarchy" loCatId="hierarchy" qsTypeId="urn:microsoft.com/office/officeart/2005/8/quickstyle/simple1" qsCatId="simple" csTypeId="urn:microsoft.com/office/officeart/2005/8/colors/accent2_1" csCatId="accent2" phldr="1"/>
      <dgm:spPr/>
      <dgm:t>
        <a:bodyPr/>
        <a:lstStyle/>
        <a:p>
          <a:endParaRPr lang="en-US"/>
        </a:p>
      </dgm:t>
    </dgm:pt>
    <dgm:pt modelId="{A760AF13-1BEE-4228-B968-2BC1D3B1DAC5}">
      <dgm:prSet phldrT="[Text]"/>
      <dgm:spPr/>
      <dgm:t>
        <a:bodyPr/>
        <a:lstStyle/>
        <a:p>
          <a:r>
            <a:rPr lang="en-US" dirty="0"/>
            <a:t>Finance Committee</a:t>
          </a:r>
        </a:p>
      </dgm:t>
    </dgm:pt>
    <dgm:pt modelId="{720C03C1-C33C-4ADE-9175-D08F5CBF0560}" type="parTrans" cxnId="{F24BF3BB-0422-40E7-B1AE-4C5FE204E9C9}">
      <dgm:prSet/>
      <dgm:spPr/>
      <dgm:t>
        <a:bodyPr/>
        <a:lstStyle/>
        <a:p>
          <a:endParaRPr lang="en-US"/>
        </a:p>
      </dgm:t>
    </dgm:pt>
    <dgm:pt modelId="{BCC4D16D-AD7D-4D43-9244-8989D6CC2EA4}" type="sibTrans" cxnId="{F24BF3BB-0422-40E7-B1AE-4C5FE204E9C9}">
      <dgm:prSet/>
      <dgm:spPr/>
      <dgm:t>
        <a:bodyPr/>
        <a:lstStyle/>
        <a:p>
          <a:endParaRPr lang="en-US"/>
        </a:p>
      </dgm:t>
    </dgm:pt>
    <dgm:pt modelId="{4134B4AD-18C8-41F4-A26A-DB06480B33C7}">
      <dgm:prSet phldrT="[Text]"/>
      <dgm:spPr/>
      <dgm:t>
        <a:bodyPr/>
        <a:lstStyle/>
        <a:p>
          <a:r>
            <a:rPr lang="en-US" dirty="0"/>
            <a:t>Ray Bider - Chair</a:t>
          </a:r>
        </a:p>
      </dgm:t>
    </dgm:pt>
    <dgm:pt modelId="{27103177-0B31-4464-8B53-2E65AECE2F1C}" type="parTrans" cxnId="{B7ADE189-9BA0-4274-AB4D-08023FB8C194}">
      <dgm:prSet/>
      <dgm:spPr/>
      <dgm:t>
        <a:bodyPr/>
        <a:lstStyle/>
        <a:p>
          <a:endParaRPr lang="en-US"/>
        </a:p>
      </dgm:t>
    </dgm:pt>
    <dgm:pt modelId="{378E3CCD-B604-49F7-B974-C7D21D05E75D}" type="sibTrans" cxnId="{B7ADE189-9BA0-4274-AB4D-08023FB8C194}">
      <dgm:prSet/>
      <dgm:spPr/>
      <dgm:t>
        <a:bodyPr/>
        <a:lstStyle/>
        <a:p>
          <a:endParaRPr lang="en-US"/>
        </a:p>
      </dgm:t>
    </dgm:pt>
    <dgm:pt modelId="{1548DF2E-48D6-4181-8078-CD3818E5AAB4}">
      <dgm:prSet phldrT="[Text]"/>
      <dgm:spPr/>
      <dgm:t>
        <a:bodyPr/>
        <a:lstStyle/>
        <a:p>
          <a:r>
            <a:rPr lang="en-US" dirty="0"/>
            <a:t>Steve Hagerty - Member</a:t>
          </a:r>
        </a:p>
      </dgm:t>
    </dgm:pt>
    <dgm:pt modelId="{8712EE1D-A1FB-4DE2-B570-201185591CC7}" type="parTrans" cxnId="{0518B8A6-B5B0-4AE9-A0F8-F3B6BBE536E0}">
      <dgm:prSet/>
      <dgm:spPr/>
      <dgm:t>
        <a:bodyPr/>
        <a:lstStyle/>
        <a:p>
          <a:endParaRPr lang="en-US"/>
        </a:p>
      </dgm:t>
    </dgm:pt>
    <dgm:pt modelId="{FEE64108-CF63-4EEC-91BD-DEA774BF9528}" type="sibTrans" cxnId="{0518B8A6-B5B0-4AE9-A0F8-F3B6BBE536E0}">
      <dgm:prSet/>
      <dgm:spPr/>
      <dgm:t>
        <a:bodyPr/>
        <a:lstStyle/>
        <a:p>
          <a:endParaRPr lang="en-US"/>
        </a:p>
      </dgm:t>
    </dgm:pt>
    <dgm:pt modelId="{DA05B5FE-3BAC-4935-9549-3613506027EE}">
      <dgm:prSet phldrT="[Text]"/>
      <dgm:spPr/>
      <dgm:t>
        <a:bodyPr/>
        <a:lstStyle/>
        <a:p>
          <a:r>
            <a:rPr lang="en-US" dirty="0"/>
            <a:t>Paul DeAngelis - Member</a:t>
          </a:r>
        </a:p>
      </dgm:t>
    </dgm:pt>
    <dgm:pt modelId="{7BED0667-EA56-4934-A98B-FF2705A39777}" type="parTrans" cxnId="{E633F7E6-1B9E-4B8E-B001-9BD97F4C5DAA}">
      <dgm:prSet/>
      <dgm:spPr/>
      <dgm:t>
        <a:bodyPr/>
        <a:lstStyle/>
        <a:p>
          <a:endParaRPr lang="en-US"/>
        </a:p>
      </dgm:t>
    </dgm:pt>
    <dgm:pt modelId="{CB0E9B8A-7063-478B-A0BD-A4EBB6852813}" type="sibTrans" cxnId="{E633F7E6-1B9E-4B8E-B001-9BD97F4C5DAA}">
      <dgm:prSet/>
      <dgm:spPr/>
      <dgm:t>
        <a:bodyPr/>
        <a:lstStyle/>
        <a:p>
          <a:endParaRPr lang="en-US"/>
        </a:p>
      </dgm:t>
    </dgm:pt>
    <dgm:pt modelId="{DA08B5F3-D504-45F3-83BD-048A06CCCEBF}" type="pres">
      <dgm:prSet presAssocID="{1AB12EA5-B885-4694-9629-E9598EF0BA6C}" presName="Name0" presStyleCnt="0">
        <dgm:presLayoutVars>
          <dgm:chPref val="1"/>
          <dgm:dir/>
          <dgm:animOne val="branch"/>
          <dgm:animLvl val="lvl"/>
          <dgm:resizeHandles val="exact"/>
        </dgm:presLayoutVars>
      </dgm:prSet>
      <dgm:spPr/>
    </dgm:pt>
    <dgm:pt modelId="{D347D804-940C-4EA8-9D8A-7BC4EC75A142}" type="pres">
      <dgm:prSet presAssocID="{A760AF13-1BEE-4228-B968-2BC1D3B1DAC5}" presName="root1" presStyleCnt="0"/>
      <dgm:spPr/>
    </dgm:pt>
    <dgm:pt modelId="{7B0CD445-EE35-42C0-B0C6-E2AC8A530412}" type="pres">
      <dgm:prSet presAssocID="{A760AF13-1BEE-4228-B968-2BC1D3B1DAC5}" presName="LevelOneTextNode" presStyleLbl="node0" presStyleIdx="0" presStyleCnt="1">
        <dgm:presLayoutVars>
          <dgm:chPref val="3"/>
        </dgm:presLayoutVars>
      </dgm:prSet>
      <dgm:spPr/>
    </dgm:pt>
    <dgm:pt modelId="{9F97CFFD-5883-41FA-9897-4E5D2868957B}" type="pres">
      <dgm:prSet presAssocID="{A760AF13-1BEE-4228-B968-2BC1D3B1DAC5}" presName="level2hierChild" presStyleCnt="0"/>
      <dgm:spPr/>
    </dgm:pt>
    <dgm:pt modelId="{E43FAD78-5234-4444-A6ED-75C0174BCEDB}" type="pres">
      <dgm:prSet presAssocID="{27103177-0B31-4464-8B53-2E65AECE2F1C}" presName="conn2-1" presStyleLbl="parChTrans1D2" presStyleIdx="0" presStyleCnt="3"/>
      <dgm:spPr/>
    </dgm:pt>
    <dgm:pt modelId="{6D27DCC5-84A5-4FE4-BB63-0077D7044403}" type="pres">
      <dgm:prSet presAssocID="{27103177-0B31-4464-8B53-2E65AECE2F1C}" presName="connTx" presStyleLbl="parChTrans1D2" presStyleIdx="0" presStyleCnt="3"/>
      <dgm:spPr/>
    </dgm:pt>
    <dgm:pt modelId="{333999F4-937D-473A-AFE3-1B0ED347071E}" type="pres">
      <dgm:prSet presAssocID="{4134B4AD-18C8-41F4-A26A-DB06480B33C7}" presName="root2" presStyleCnt="0"/>
      <dgm:spPr/>
    </dgm:pt>
    <dgm:pt modelId="{DF489349-CFB8-4AFD-AC46-4006C573D683}" type="pres">
      <dgm:prSet presAssocID="{4134B4AD-18C8-41F4-A26A-DB06480B33C7}" presName="LevelTwoTextNode" presStyleLbl="node2" presStyleIdx="0" presStyleCnt="3">
        <dgm:presLayoutVars>
          <dgm:chPref val="3"/>
        </dgm:presLayoutVars>
      </dgm:prSet>
      <dgm:spPr/>
    </dgm:pt>
    <dgm:pt modelId="{E6141F0C-04D8-432F-B60F-FB84433920D4}" type="pres">
      <dgm:prSet presAssocID="{4134B4AD-18C8-41F4-A26A-DB06480B33C7}" presName="level3hierChild" presStyleCnt="0"/>
      <dgm:spPr/>
    </dgm:pt>
    <dgm:pt modelId="{B0AE8535-9744-4D7E-9B77-0BB1F9214CC0}" type="pres">
      <dgm:prSet presAssocID="{8712EE1D-A1FB-4DE2-B570-201185591CC7}" presName="conn2-1" presStyleLbl="parChTrans1D2" presStyleIdx="1" presStyleCnt="3"/>
      <dgm:spPr/>
    </dgm:pt>
    <dgm:pt modelId="{EA3F49DE-7363-48E4-AF52-2E413C8AD9B6}" type="pres">
      <dgm:prSet presAssocID="{8712EE1D-A1FB-4DE2-B570-201185591CC7}" presName="connTx" presStyleLbl="parChTrans1D2" presStyleIdx="1" presStyleCnt="3"/>
      <dgm:spPr/>
    </dgm:pt>
    <dgm:pt modelId="{7DD1E082-67E5-4A88-B0C9-5FA5E62386E9}" type="pres">
      <dgm:prSet presAssocID="{1548DF2E-48D6-4181-8078-CD3818E5AAB4}" presName="root2" presStyleCnt="0"/>
      <dgm:spPr/>
    </dgm:pt>
    <dgm:pt modelId="{B118C54E-FCFA-4F66-BCBC-79A799C1C59A}" type="pres">
      <dgm:prSet presAssocID="{1548DF2E-48D6-4181-8078-CD3818E5AAB4}" presName="LevelTwoTextNode" presStyleLbl="node2" presStyleIdx="1" presStyleCnt="3">
        <dgm:presLayoutVars>
          <dgm:chPref val="3"/>
        </dgm:presLayoutVars>
      </dgm:prSet>
      <dgm:spPr/>
    </dgm:pt>
    <dgm:pt modelId="{19A3FB1F-EEFE-4B0E-BF5D-8B466D0BD482}" type="pres">
      <dgm:prSet presAssocID="{1548DF2E-48D6-4181-8078-CD3818E5AAB4}" presName="level3hierChild" presStyleCnt="0"/>
      <dgm:spPr/>
    </dgm:pt>
    <dgm:pt modelId="{3E207E0E-85A7-41B5-970D-3EED99343BDB}" type="pres">
      <dgm:prSet presAssocID="{7BED0667-EA56-4934-A98B-FF2705A39777}" presName="conn2-1" presStyleLbl="parChTrans1D2" presStyleIdx="2" presStyleCnt="3"/>
      <dgm:spPr/>
    </dgm:pt>
    <dgm:pt modelId="{E92D95D1-FCDD-4547-B21F-4E5E440CABA2}" type="pres">
      <dgm:prSet presAssocID="{7BED0667-EA56-4934-A98B-FF2705A39777}" presName="connTx" presStyleLbl="parChTrans1D2" presStyleIdx="2" presStyleCnt="3"/>
      <dgm:spPr/>
    </dgm:pt>
    <dgm:pt modelId="{8C4DE603-B8D4-4FF8-919D-DB9907E37E28}" type="pres">
      <dgm:prSet presAssocID="{DA05B5FE-3BAC-4935-9549-3613506027EE}" presName="root2" presStyleCnt="0"/>
      <dgm:spPr/>
    </dgm:pt>
    <dgm:pt modelId="{6A8F1049-AA00-49C1-86F0-A485CC111E35}" type="pres">
      <dgm:prSet presAssocID="{DA05B5FE-3BAC-4935-9549-3613506027EE}" presName="LevelTwoTextNode" presStyleLbl="node2" presStyleIdx="2" presStyleCnt="3">
        <dgm:presLayoutVars>
          <dgm:chPref val="3"/>
        </dgm:presLayoutVars>
      </dgm:prSet>
      <dgm:spPr/>
    </dgm:pt>
    <dgm:pt modelId="{A3DF8FF0-A836-40FC-BB0A-E4A254577A7B}" type="pres">
      <dgm:prSet presAssocID="{DA05B5FE-3BAC-4935-9549-3613506027EE}" presName="level3hierChild" presStyleCnt="0"/>
      <dgm:spPr/>
    </dgm:pt>
  </dgm:ptLst>
  <dgm:cxnLst>
    <dgm:cxn modelId="{8E75AA00-29DE-4507-9FD8-66E9128ABE7B}" type="presOf" srcId="{1AB12EA5-B885-4694-9629-E9598EF0BA6C}" destId="{DA08B5F3-D504-45F3-83BD-048A06CCCEBF}" srcOrd="0" destOrd="0" presId="urn:microsoft.com/office/officeart/2008/layout/HorizontalMultiLevelHierarchy"/>
    <dgm:cxn modelId="{22E27035-27BF-4A59-8306-9F6CBFE8A8B1}" type="presOf" srcId="{27103177-0B31-4464-8B53-2E65AECE2F1C}" destId="{E43FAD78-5234-4444-A6ED-75C0174BCEDB}" srcOrd="0" destOrd="0" presId="urn:microsoft.com/office/officeart/2008/layout/HorizontalMultiLevelHierarchy"/>
    <dgm:cxn modelId="{D1FC415D-8360-4DA7-B7D3-EF6E027B5860}" type="presOf" srcId="{7BED0667-EA56-4934-A98B-FF2705A39777}" destId="{3E207E0E-85A7-41B5-970D-3EED99343BDB}" srcOrd="0" destOrd="0" presId="urn:microsoft.com/office/officeart/2008/layout/HorizontalMultiLevelHierarchy"/>
    <dgm:cxn modelId="{C2403B47-A67E-4FA9-AD4A-8D2AB59F1968}" type="presOf" srcId="{DA05B5FE-3BAC-4935-9549-3613506027EE}" destId="{6A8F1049-AA00-49C1-86F0-A485CC111E35}" srcOrd="0" destOrd="0" presId="urn:microsoft.com/office/officeart/2008/layout/HorizontalMultiLevelHierarchy"/>
    <dgm:cxn modelId="{FECAE974-3198-4A57-994A-34BEF149ECBD}" type="presOf" srcId="{A760AF13-1BEE-4228-B968-2BC1D3B1DAC5}" destId="{7B0CD445-EE35-42C0-B0C6-E2AC8A530412}" srcOrd="0" destOrd="0" presId="urn:microsoft.com/office/officeart/2008/layout/HorizontalMultiLevelHierarchy"/>
    <dgm:cxn modelId="{E4EDEA78-21AE-4B19-ADAB-2AC27B515BA4}" type="presOf" srcId="{8712EE1D-A1FB-4DE2-B570-201185591CC7}" destId="{B0AE8535-9744-4D7E-9B77-0BB1F9214CC0}" srcOrd="0" destOrd="0" presId="urn:microsoft.com/office/officeart/2008/layout/HorizontalMultiLevelHierarchy"/>
    <dgm:cxn modelId="{830B527C-9B6D-4C3C-878E-7BBF367D4D27}" type="presOf" srcId="{7BED0667-EA56-4934-A98B-FF2705A39777}" destId="{E92D95D1-FCDD-4547-B21F-4E5E440CABA2}" srcOrd="1" destOrd="0" presId="urn:microsoft.com/office/officeart/2008/layout/HorizontalMultiLevelHierarchy"/>
    <dgm:cxn modelId="{917A0089-8B6A-43D1-85D3-8E7C4B31A6DA}" type="presOf" srcId="{27103177-0B31-4464-8B53-2E65AECE2F1C}" destId="{6D27DCC5-84A5-4FE4-BB63-0077D7044403}" srcOrd="1" destOrd="0" presId="urn:microsoft.com/office/officeart/2008/layout/HorizontalMultiLevelHierarchy"/>
    <dgm:cxn modelId="{B7ADE189-9BA0-4274-AB4D-08023FB8C194}" srcId="{A760AF13-1BEE-4228-B968-2BC1D3B1DAC5}" destId="{4134B4AD-18C8-41F4-A26A-DB06480B33C7}" srcOrd="0" destOrd="0" parTransId="{27103177-0B31-4464-8B53-2E65AECE2F1C}" sibTransId="{378E3CCD-B604-49F7-B974-C7D21D05E75D}"/>
    <dgm:cxn modelId="{0518B8A6-B5B0-4AE9-A0F8-F3B6BBE536E0}" srcId="{A760AF13-1BEE-4228-B968-2BC1D3B1DAC5}" destId="{1548DF2E-48D6-4181-8078-CD3818E5AAB4}" srcOrd="1" destOrd="0" parTransId="{8712EE1D-A1FB-4DE2-B570-201185591CC7}" sibTransId="{FEE64108-CF63-4EEC-91BD-DEA774BF9528}"/>
    <dgm:cxn modelId="{F24BF3BB-0422-40E7-B1AE-4C5FE204E9C9}" srcId="{1AB12EA5-B885-4694-9629-E9598EF0BA6C}" destId="{A760AF13-1BEE-4228-B968-2BC1D3B1DAC5}" srcOrd="0" destOrd="0" parTransId="{720C03C1-C33C-4ADE-9175-D08F5CBF0560}" sibTransId="{BCC4D16D-AD7D-4D43-9244-8989D6CC2EA4}"/>
    <dgm:cxn modelId="{1E7D88C7-5DFD-4D98-9176-4BC7076373E7}" type="presOf" srcId="{1548DF2E-48D6-4181-8078-CD3818E5AAB4}" destId="{B118C54E-FCFA-4F66-BCBC-79A799C1C59A}" srcOrd="0" destOrd="0" presId="urn:microsoft.com/office/officeart/2008/layout/HorizontalMultiLevelHierarchy"/>
    <dgm:cxn modelId="{C83C64D5-064C-4EC3-A416-56AF255921B6}" type="presOf" srcId="{8712EE1D-A1FB-4DE2-B570-201185591CC7}" destId="{EA3F49DE-7363-48E4-AF52-2E413C8AD9B6}" srcOrd="1" destOrd="0" presId="urn:microsoft.com/office/officeart/2008/layout/HorizontalMultiLevelHierarchy"/>
    <dgm:cxn modelId="{E633F7E6-1B9E-4B8E-B001-9BD97F4C5DAA}" srcId="{A760AF13-1BEE-4228-B968-2BC1D3B1DAC5}" destId="{DA05B5FE-3BAC-4935-9549-3613506027EE}" srcOrd="2" destOrd="0" parTransId="{7BED0667-EA56-4934-A98B-FF2705A39777}" sibTransId="{CB0E9B8A-7063-478B-A0BD-A4EBB6852813}"/>
    <dgm:cxn modelId="{3E3049EC-3D4C-4488-BFF8-8B004E496FA6}" type="presOf" srcId="{4134B4AD-18C8-41F4-A26A-DB06480B33C7}" destId="{DF489349-CFB8-4AFD-AC46-4006C573D683}" srcOrd="0" destOrd="0" presId="urn:microsoft.com/office/officeart/2008/layout/HorizontalMultiLevelHierarchy"/>
    <dgm:cxn modelId="{2B695754-AEFF-41AA-A5EE-169DEC139840}" type="presParOf" srcId="{DA08B5F3-D504-45F3-83BD-048A06CCCEBF}" destId="{D347D804-940C-4EA8-9D8A-7BC4EC75A142}" srcOrd="0" destOrd="0" presId="urn:microsoft.com/office/officeart/2008/layout/HorizontalMultiLevelHierarchy"/>
    <dgm:cxn modelId="{F8A8220A-2F53-4E74-9B80-9CBC7A6F2127}" type="presParOf" srcId="{D347D804-940C-4EA8-9D8A-7BC4EC75A142}" destId="{7B0CD445-EE35-42C0-B0C6-E2AC8A530412}" srcOrd="0" destOrd="0" presId="urn:microsoft.com/office/officeart/2008/layout/HorizontalMultiLevelHierarchy"/>
    <dgm:cxn modelId="{32BBD8A5-AB7F-48D9-9BC6-6C5C944175E1}" type="presParOf" srcId="{D347D804-940C-4EA8-9D8A-7BC4EC75A142}" destId="{9F97CFFD-5883-41FA-9897-4E5D2868957B}" srcOrd="1" destOrd="0" presId="urn:microsoft.com/office/officeart/2008/layout/HorizontalMultiLevelHierarchy"/>
    <dgm:cxn modelId="{3F33AFAD-30AD-4669-8793-E2D2C1745262}" type="presParOf" srcId="{9F97CFFD-5883-41FA-9897-4E5D2868957B}" destId="{E43FAD78-5234-4444-A6ED-75C0174BCEDB}" srcOrd="0" destOrd="0" presId="urn:microsoft.com/office/officeart/2008/layout/HorizontalMultiLevelHierarchy"/>
    <dgm:cxn modelId="{44ADB9B9-B4EA-4482-9F49-88462265710B}" type="presParOf" srcId="{E43FAD78-5234-4444-A6ED-75C0174BCEDB}" destId="{6D27DCC5-84A5-4FE4-BB63-0077D7044403}" srcOrd="0" destOrd="0" presId="urn:microsoft.com/office/officeart/2008/layout/HorizontalMultiLevelHierarchy"/>
    <dgm:cxn modelId="{9E83BA30-7669-41E7-9E7B-4C12ABE42458}" type="presParOf" srcId="{9F97CFFD-5883-41FA-9897-4E5D2868957B}" destId="{333999F4-937D-473A-AFE3-1B0ED347071E}" srcOrd="1" destOrd="0" presId="urn:microsoft.com/office/officeart/2008/layout/HorizontalMultiLevelHierarchy"/>
    <dgm:cxn modelId="{5496CAD7-5B2A-444A-9EC0-E104D883F175}" type="presParOf" srcId="{333999F4-937D-473A-AFE3-1B0ED347071E}" destId="{DF489349-CFB8-4AFD-AC46-4006C573D683}" srcOrd="0" destOrd="0" presId="urn:microsoft.com/office/officeart/2008/layout/HorizontalMultiLevelHierarchy"/>
    <dgm:cxn modelId="{07CA8F1F-EB4F-4726-8EF4-8A6885E0CF2A}" type="presParOf" srcId="{333999F4-937D-473A-AFE3-1B0ED347071E}" destId="{E6141F0C-04D8-432F-B60F-FB84433920D4}" srcOrd="1" destOrd="0" presId="urn:microsoft.com/office/officeart/2008/layout/HorizontalMultiLevelHierarchy"/>
    <dgm:cxn modelId="{6DAE43F4-A0C8-403C-BEF1-CF6DF32E1042}" type="presParOf" srcId="{9F97CFFD-5883-41FA-9897-4E5D2868957B}" destId="{B0AE8535-9744-4D7E-9B77-0BB1F9214CC0}" srcOrd="2" destOrd="0" presId="urn:microsoft.com/office/officeart/2008/layout/HorizontalMultiLevelHierarchy"/>
    <dgm:cxn modelId="{A774C7A8-B57A-4A9F-A834-FDF0373D8457}" type="presParOf" srcId="{B0AE8535-9744-4D7E-9B77-0BB1F9214CC0}" destId="{EA3F49DE-7363-48E4-AF52-2E413C8AD9B6}" srcOrd="0" destOrd="0" presId="urn:microsoft.com/office/officeart/2008/layout/HorizontalMultiLevelHierarchy"/>
    <dgm:cxn modelId="{E8A904F5-128E-4350-96FC-6758591EF554}" type="presParOf" srcId="{9F97CFFD-5883-41FA-9897-4E5D2868957B}" destId="{7DD1E082-67E5-4A88-B0C9-5FA5E62386E9}" srcOrd="3" destOrd="0" presId="urn:microsoft.com/office/officeart/2008/layout/HorizontalMultiLevelHierarchy"/>
    <dgm:cxn modelId="{8757E001-8EF4-4A32-9C63-2768F37C9F69}" type="presParOf" srcId="{7DD1E082-67E5-4A88-B0C9-5FA5E62386E9}" destId="{B118C54E-FCFA-4F66-BCBC-79A799C1C59A}" srcOrd="0" destOrd="0" presId="urn:microsoft.com/office/officeart/2008/layout/HorizontalMultiLevelHierarchy"/>
    <dgm:cxn modelId="{E7DDE3AE-2C78-47AA-B436-C0DA6D26A99D}" type="presParOf" srcId="{7DD1E082-67E5-4A88-B0C9-5FA5E62386E9}" destId="{19A3FB1F-EEFE-4B0E-BF5D-8B466D0BD482}" srcOrd="1" destOrd="0" presId="urn:microsoft.com/office/officeart/2008/layout/HorizontalMultiLevelHierarchy"/>
    <dgm:cxn modelId="{D7ABAB84-C8B1-4104-B9F9-6A2EBA133395}" type="presParOf" srcId="{9F97CFFD-5883-41FA-9897-4E5D2868957B}" destId="{3E207E0E-85A7-41B5-970D-3EED99343BDB}" srcOrd="4" destOrd="0" presId="urn:microsoft.com/office/officeart/2008/layout/HorizontalMultiLevelHierarchy"/>
    <dgm:cxn modelId="{A8F5FC19-F868-4B89-88DB-FAE74863D574}" type="presParOf" srcId="{3E207E0E-85A7-41B5-970D-3EED99343BDB}" destId="{E92D95D1-FCDD-4547-B21F-4E5E440CABA2}" srcOrd="0" destOrd="0" presId="urn:microsoft.com/office/officeart/2008/layout/HorizontalMultiLevelHierarchy"/>
    <dgm:cxn modelId="{B854277D-9973-4F6C-AC79-BBB761BAA5FD}" type="presParOf" srcId="{9F97CFFD-5883-41FA-9897-4E5D2868957B}" destId="{8C4DE603-B8D4-4FF8-919D-DB9907E37E28}" srcOrd="5" destOrd="0" presId="urn:microsoft.com/office/officeart/2008/layout/HorizontalMultiLevelHierarchy"/>
    <dgm:cxn modelId="{5F4D2879-8B32-4ECC-A6E5-4372E7B2D59D}" type="presParOf" srcId="{8C4DE603-B8D4-4FF8-919D-DB9907E37E28}" destId="{6A8F1049-AA00-49C1-86F0-A485CC111E35}" srcOrd="0" destOrd="0" presId="urn:microsoft.com/office/officeart/2008/layout/HorizontalMultiLevelHierarchy"/>
    <dgm:cxn modelId="{4B97A0E3-5854-46FD-812A-E332BDB14EE0}" type="presParOf" srcId="{8C4DE603-B8D4-4FF8-919D-DB9907E37E28}" destId="{A3DF8FF0-A836-40FC-BB0A-E4A254577A7B}"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207E0E-85A7-41B5-970D-3EED99343BDB}">
      <dsp:nvSpPr>
        <dsp:cNvPr id="0" name=""/>
        <dsp:cNvSpPr/>
      </dsp:nvSpPr>
      <dsp:spPr>
        <a:xfrm>
          <a:off x="2775033" y="2743200"/>
          <a:ext cx="683824" cy="1303020"/>
        </a:xfrm>
        <a:custGeom>
          <a:avLst/>
          <a:gdLst/>
          <a:ahLst/>
          <a:cxnLst/>
          <a:rect l="0" t="0" r="0" b="0"/>
          <a:pathLst>
            <a:path>
              <a:moveTo>
                <a:pt x="0" y="0"/>
              </a:moveTo>
              <a:lnTo>
                <a:pt x="341912" y="0"/>
              </a:lnTo>
              <a:lnTo>
                <a:pt x="341912" y="1303020"/>
              </a:lnTo>
              <a:lnTo>
                <a:pt x="683824" y="130302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80156" y="3357921"/>
        <a:ext cx="73577" cy="73577"/>
      </dsp:txXfrm>
    </dsp:sp>
    <dsp:sp modelId="{B0AE8535-9744-4D7E-9B77-0BB1F9214CC0}">
      <dsp:nvSpPr>
        <dsp:cNvPr id="0" name=""/>
        <dsp:cNvSpPr/>
      </dsp:nvSpPr>
      <dsp:spPr>
        <a:xfrm>
          <a:off x="2775033" y="2697480"/>
          <a:ext cx="683824" cy="91440"/>
        </a:xfrm>
        <a:custGeom>
          <a:avLst/>
          <a:gdLst/>
          <a:ahLst/>
          <a:cxnLst/>
          <a:rect l="0" t="0" r="0" b="0"/>
          <a:pathLst>
            <a:path>
              <a:moveTo>
                <a:pt x="0" y="45720"/>
              </a:moveTo>
              <a:lnTo>
                <a:pt x="683824" y="4572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99850" y="2726104"/>
        <a:ext cx="34191" cy="34191"/>
      </dsp:txXfrm>
    </dsp:sp>
    <dsp:sp modelId="{E43FAD78-5234-4444-A6ED-75C0174BCEDB}">
      <dsp:nvSpPr>
        <dsp:cNvPr id="0" name=""/>
        <dsp:cNvSpPr/>
      </dsp:nvSpPr>
      <dsp:spPr>
        <a:xfrm>
          <a:off x="2775033" y="1440179"/>
          <a:ext cx="683824" cy="1303020"/>
        </a:xfrm>
        <a:custGeom>
          <a:avLst/>
          <a:gdLst/>
          <a:ahLst/>
          <a:cxnLst/>
          <a:rect l="0" t="0" r="0" b="0"/>
          <a:pathLst>
            <a:path>
              <a:moveTo>
                <a:pt x="0" y="1303020"/>
              </a:moveTo>
              <a:lnTo>
                <a:pt x="341912" y="1303020"/>
              </a:lnTo>
              <a:lnTo>
                <a:pt x="341912" y="0"/>
              </a:lnTo>
              <a:lnTo>
                <a:pt x="683824" y="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80156" y="2054901"/>
        <a:ext cx="73577" cy="73577"/>
      </dsp:txXfrm>
    </dsp:sp>
    <dsp:sp modelId="{7B0CD445-EE35-42C0-B0C6-E2AC8A530412}">
      <dsp:nvSpPr>
        <dsp:cNvPr id="0" name=""/>
        <dsp:cNvSpPr/>
      </dsp:nvSpPr>
      <dsp:spPr>
        <a:xfrm rot="16200000">
          <a:off x="-489374" y="2221992"/>
          <a:ext cx="5486400" cy="1042416"/>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2400300">
            <a:lnSpc>
              <a:spcPct val="90000"/>
            </a:lnSpc>
            <a:spcBef>
              <a:spcPct val="0"/>
            </a:spcBef>
            <a:spcAft>
              <a:spcPct val="35000"/>
            </a:spcAft>
            <a:buNone/>
          </a:pPr>
          <a:r>
            <a:rPr lang="en-US" sz="5400" kern="1200" dirty="0"/>
            <a:t>Finance Committee</a:t>
          </a:r>
        </a:p>
      </dsp:txBody>
      <dsp:txXfrm>
        <a:off x="-489374" y="2221992"/>
        <a:ext cx="5486400" cy="1042416"/>
      </dsp:txXfrm>
    </dsp:sp>
    <dsp:sp modelId="{DF489349-CFB8-4AFD-AC46-4006C573D683}">
      <dsp:nvSpPr>
        <dsp:cNvPr id="0" name=""/>
        <dsp:cNvSpPr/>
      </dsp:nvSpPr>
      <dsp:spPr>
        <a:xfrm>
          <a:off x="3458858" y="918971"/>
          <a:ext cx="3419124" cy="1042416"/>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en-US" sz="3500" kern="1200" dirty="0"/>
            <a:t>Ray Bider - Chair</a:t>
          </a:r>
        </a:p>
      </dsp:txBody>
      <dsp:txXfrm>
        <a:off x="3458858" y="918971"/>
        <a:ext cx="3419124" cy="1042416"/>
      </dsp:txXfrm>
    </dsp:sp>
    <dsp:sp modelId="{B118C54E-FCFA-4F66-BCBC-79A799C1C59A}">
      <dsp:nvSpPr>
        <dsp:cNvPr id="0" name=""/>
        <dsp:cNvSpPr/>
      </dsp:nvSpPr>
      <dsp:spPr>
        <a:xfrm>
          <a:off x="3458858" y="2221992"/>
          <a:ext cx="3419124" cy="1042416"/>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en-US" sz="3500" kern="1200" dirty="0"/>
            <a:t>Steve Hagerty - Member</a:t>
          </a:r>
        </a:p>
      </dsp:txBody>
      <dsp:txXfrm>
        <a:off x="3458858" y="2221992"/>
        <a:ext cx="3419124" cy="1042416"/>
      </dsp:txXfrm>
    </dsp:sp>
    <dsp:sp modelId="{6A8F1049-AA00-49C1-86F0-A485CC111E35}">
      <dsp:nvSpPr>
        <dsp:cNvPr id="0" name=""/>
        <dsp:cNvSpPr/>
      </dsp:nvSpPr>
      <dsp:spPr>
        <a:xfrm>
          <a:off x="3458858" y="3525012"/>
          <a:ext cx="3419124" cy="1042416"/>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en-US" sz="3500" kern="1200" dirty="0"/>
            <a:t>Paul DeAngelis - Member</a:t>
          </a:r>
        </a:p>
      </dsp:txBody>
      <dsp:txXfrm>
        <a:off x="3458858" y="3525012"/>
        <a:ext cx="3419124" cy="1042416"/>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2446" tIns="46223" rIns="92446" bIns="46223" rtlCol="0"/>
          <a:lstStyle>
            <a:lvl1pPr algn="r">
              <a:defRPr sz="1200"/>
            </a:lvl1pPr>
          </a:lstStyle>
          <a:p>
            <a:fld id="{B60F3E1A-F44A-4BDC-BFDE-3CE901F7CC0B}" type="datetimeFigureOut">
              <a:rPr lang="en-US" smtClean="0"/>
              <a:t>5/24/2018</a:t>
            </a:fld>
            <a:endParaRPr lang="en-US"/>
          </a:p>
        </p:txBody>
      </p:sp>
      <p:sp>
        <p:nvSpPr>
          <p:cNvPr id="4" name="Slide Image Placeholder 3"/>
          <p:cNvSpPr>
            <a:spLocks noGrp="1" noRot="1" noChangeAspect="1"/>
          </p:cNvSpPr>
          <p:nvPr>
            <p:ph type="sldImg" idx="2"/>
          </p:nvPr>
        </p:nvSpPr>
        <p:spPr>
          <a:xfrm>
            <a:off x="1181100" y="696913"/>
            <a:ext cx="4649788" cy="348615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2446" tIns="46223" rIns="92446" bIns="46223"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67"/>
            <a:ext cx="3037840" cy="464820"/>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2446" tIns="46223" rIns="92446" bIns="46223" rtlCol="0" anchor="b"/>
          <a:lstStyle>
            <a:lvl1pPr algn="r">
              <a:defRPr sz="1200"/>
            </a:lvl1pPr>
          </a:lstStyle>
          <a:p>
            <a:fld id="{58BE1359-2DA2-4102-8E5F-3C314329F386}" type="slidenum">
              <a:rPr lang="en-US" smtClean="0"/>
              <a:t>‹#›</a:t>
            </a:fld>
            <a:endParaRPr lang="en-US"/>
          </a:p>
        </p:txBody>
      </p:sp>
    </p:spTree>
    <p:extLst>
      <p:ext uri="{BB962C8B-B14F-4D97-AF65-F5344CB8AC3E}">
        <p14:creationId xmlns:p14="http://schemas.microsoft.com/office/powerpoint/2010/main" val="28591656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5/24/2018 9:24 AM</a:t>
            </a:fld>
            <a:endParaRPr lang="en-US" dirty="0"/>
          </a:p>
        </p:txBody>
      </p:sp>
      <p:sp>
        <p:nvSpPr>
          <p:cNvPr id="6" name="Footer Placeholder 5"/>
          <p:cNvSpPr>
            <a:spLocks noGrp="1"/>
          </p:cNvSpPr>
          <p:nvPr>
            <p:ph type="ftr" sz="quarter" idx="12"/>
          </p:nvPr>
        </p:nvSpPr>
        <p:spPr>
          <a:xfrm>
            <a:off x="0" y="8829967"/>
            <a:ext cx="6309360" cy="4648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309360" y="8829967"/>
            <a:ext cx="699418" cy="464820"/>
          </a:xfrm>
        </p:spPr>
        <p:txBody>
          <a:bodyPr/>
          <a:lstStyle/>
          <a:p>
            <a:fld id="{EC87E0CF-87F6-4B58-B8B8-DCAB2DAAF3CA}" type="slidenum">
              <a:rPr lang="en-US" smtClean="0"/>
              <a:pPr/>
              <a:t>1</a:t>
            </a:fld>
            <a:endParaRPr lang="en-US" dirty="0"/>
          </a:p>
        </p:txBody>
      </p:sp>
    </p:spTree>
    <p:extLst>
      <p:ext uri="{BB962C8B-B14F-4D97-AF65-F5344CB8AC3E}">
        <p14:creationId xmlns:p14="http://schemas.microsoft.com/office/powerpoint/2010/main" val="14309041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5/24/2018 9:24 AM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4</a:t>
            </a:fld>
            <a:endParaRPr lang="en-US" dirty="0"/>
          </a:p>
        </p:txBody>
      </p:sp>
    </p:spTree>
    <p:extLst>
      <p:ext uri="{BB962C8B-B14F-4D97-AF65-F5344CB8AC3E}">
        <p14:creationId xmlns:p14="http://schemas.microsoft.com/office/powerpoint/2010/main" val="35741936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5/24/2018 9:24 AM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5</a:t>
            </a:fld>
            <a:endParaRPr lang="en-US" dirty="0"/>
          </a:p>
        </p:txBody>
      </p:sp>
    </p:spTree>
    <p:extLst>
      <p:ext uri="{BB962C8B-B14F-4D97-AF65-F5344CB8AC3E}">
        <p14:creationId xmlns:p14="http://schemas.microsoft.com/office/powerpoint/2010/main" val="25802676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5/24/2018 9:24 AM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6</a:t>
            </a:fld>
            <a:endParaRPr lang="en-US" dirty="0"/>
          </a:p>
        </p:txBody>
      </p:sp>
    </p:spTree>
    <p:extLst>
      <p:ext uri="{BB962C8B-B14F-4D97-AF65-F5344CB8AC3E}">
        <p14:creationId xmlns:p14="http://schemas.microsoft.com/office/powerpoint/2010/main" val="39391277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5/24/2018 9:24 AM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7</a:t>
            </a:fld>
            <a:endParaRPr lang="en-US" dirty="0"/>
          </a:p>
        </p:txBody>
      </p:sp>
    </p:spTree>
    <p:extLst>
      <p:ext uri="{BB962C8B-B14F-4D97-AF65-F5344CB8AC3E}">
        <p14:creationId xmlns:p14="http://schemas.microsoft.com/office/powerpoint/2010/main" val="38358447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5/24/2018 9:24 AM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8</a:t>
            </a:fld>
            <a:endParaRPr lang="en-US" dirty="0"/>
          </a:p>
        </p:txBody>
      </p:sp>
    </p:spTree>
    <p:extLst>
      <p:ext uri="{BB962C8B-B14F-4D97-AF65-F5344CB8AC3E}">
        <p14:creationId xmlns:p14="http://schemas.microsoft.com/office/powerpoint/2010/main" val="3650358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5/24/2018 9:24 AM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9</a:t>
            </a:fld>
            <a:endParaRPr lang="en-US" dirty="0"/>
          </a:p>
        </p:txBody>
      </p:sp>
    </p:spTree>
    <p:extLst>
      <p:ext uri="{BB962C8B-B14F-4D97-AF65-F5344CB8AC3E}">
        <p14:creationId xmlns:p14="http://schemas.microsoft.com/office/powerpoint/2010/main" val="2305441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a:t>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dirty="0"/>
              <a:t>Click to edit Master title style</a:t>
            </a:r>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5"/>
          <a:srcRect/>
          <a:stretch>
            <a:fillRect/>
          </a:stretch>
        </p:blipFill>
        <p:spPr bwMode="auto">
          <a:xfrm>
            <a:off x="-15875" y="6007100"/>
            <a:ext cx="9159875" cy="849313"/>
          </a:xfrm>
          <a:prstGeom prst="rect">
            <a:avLst/>
          </a:prstGeom>
          <a:noFill/>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a:t>Click to edit Master title style</a:t>
            </a:r>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hyperlink" Target="mailto:finance@bellmawr.com" TargetMode="External"/><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9101" y="1905000"/>
            <a:ext cx="8305799" cy="838200"/>
          </a:xfrm>
        </p:spPr>
        <p:txBody>
          <a:bodyPr/>
          <a:lstStyle/>
          <a:p>
            <a:pPr algn="ctr"/>
            <a:r>
              <a:rPr lang="en-US" dirty="0"/>
              <a:t>2018 Municipal Budget Review</a:t>
            </a:r>
            <a:br>
              <a:rPr lang="en-US" dirty="0"/>
            </a:br>
            <a:endParaRPr lang="en-US" dirty="0"/>
          </a:p>
        </p:txBody>
      </p:sp>
      <p:sp>
        <p:nvSpPr>
          <p:cNvPr id="3" name="Subtitle 2"/>
          <p:cNvSpPr>
            <a:spLocks noGrp="1"/>
          </p:cNvSpPr>
          <p:nvPr>
            <p:ph type="subTitle" idx="1"/>
          </p:nvPr>
        </p:nvSpPr>
        <p:spPr>
          <a:xfrm>
            <a:off x="457200" y="4343400"/>
            <a:ext cx="5867399" cy="1600200"/>
          </a:xfrm>
        </p:spPr>
        <p:txBody>
          <a:bodyPr>
            <a:normAutofit lnSpcReduction="10000"/>
          </a:bodyPr>
          <a:lstStyle/>
          <a:p>
            <a:r>
              <a:rPr lang="en-US" dirty="0"/>
              <a:t>Ray Bider</a:t>
            </a:r>
          </a:p>
          <a:p>
            <a:r>
              <a:rPr lang="en-US" dirty="0"/>
              <a:t>Chair- Finance Committee</a:t>
            </a:r>
          </a:p>
          <a:p>
            <a:endParaRPr lang="en-US" dirty="0"/>
          </a:p>
          <a:p>
            <a:r>
              <a:rPr lang="en-US" dirty="0"/>
              <a:t>April 26, 2018</a:t>
            </a:r>
          </a:p>
          <a:p>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62800" y="4762103"/>
            <a:ext cx="1753394" cy="1753394"/>
          </a:xfrm>
          <a:prstGeom prst="rect">
            <a:avLst/>
          </a:prstGeom>
        </p:spPr>
      </p:pic>
      <p:sp>
        <p:nvSpPr>
          <p:cNvPr id="6" name="Title 1"/>
          <p:cNvSpPr txBox="1">
            <a:spLocks/>
          </p:cNvSpPr>
          <p:nvPr/>
        </p:nvSpPr>
        <p:spPr>
          <a:xfrm>
            <a:off x="533400" y="2743200"/>
            <a:ext cx="7681913" cy="8382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a:lstStyle>
          <a:p>
            <a:r>
              <a:rPr lang="en-US" sz="4000" dirty="0">
                <a:solidFill>
                  <a:srgbClr val="0070C0"/>
                </a:solidFill>
              </a:rPr>
              <a:t>Presentation to Residents</a:t>
            </a:r>
            <a:br>
              <a:rPr lang="en-US" dirty="0"/>
            </a:br>
            <a:endParaRPr lang="en-US" dirty="0"/>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132EA-AD8B-4EC4-9ED3-C7AE18D840A3}"/>
              </a:ext>
            </a:extLst>
          </p:cNvPr>
          <p:cNvSpPr>
            <a:spLocks noGrp="1"/>
          </p:cNvSpPr>
          <p:nvPr>
            <p:ph type="ctrTitle"/>
          </p:nvPr>
        </p:nvSpPr>
        <p:spPr>
          <a:xfrm>
            <a:off x="838200" y="381000"/>
            <a:ext cx="5562600" cy="1324232"/>
          </a:xfrm>
        </p:spPr>
        <p:txBody>
          <a:bodyPr/>
          <a:lstStyle/>
          <a:p>
            <a:r>
              <a:rPr lang="en-US" sz="4400" dirty="0"/>
              <a:t>Bond Rating</a:t>
            </a:r>
          </a:p>
        </p:txBody>
      </p:sp>
      <p:sp>
        <p:nvSpPr>
          <p:cNvPr id="3" name="Subtitle 2">
            <a:extLst>
              <a:ext uri="{FF2B5EF4-FFF2-40B4-BE49-F238E27FC236}">
                <a16:creationId xmlns:a16="http://schemas.microsoft.com/office/drawing/2014/main" id="{476D2F56-E7E0-4401-B62E-10FC001768E9}"/>
              </a:ext>
            </a:extLst>
          </p:cNvPr>
          <p:cNvSpPr>
            <a:spLocks noGrp="1"/>
          </p:cNvSpPr>
          <p:nvPr>
            <p:ph type="subTitle" idx="1"/>
          </p:nvPr>
        </p:nvSpPr>
        <p:spPr>
          <a:xfrm>
            <a:off x="838200" y="1737365"/>
            <a:ext cx="7652808" cy="537865"/>
          </a:xfrm>
        </p:spPr>
        <p:txBody>
          <a:bodyPr/>
          <a:lstStyle/>
          <a:p>
            <a:pPr marL="396875" lvl="0" indent="-396875">
              <a:spcBef>
                <a:spcPct val="20000"/>
              </a:spcBef>
              <a:buBlip>
                <a:blip r:embed="rId2"/>
              </a:buBlip>
            </a:pPr>
            <a:r>
              <a:rPr lang="en-US" dirty="0">
                <a:solidFill>
                  <a:srgbClr val="000000"/>
                </a:solidFill>
              </a:rPr>
              <a:t>Bond Rating increased from A+ to AA- in Sept. 2013</a:t>
            </a:r>
          </a:p>
          <a:p>
            <a:pPr marL="914400" lvl="1" indent="-396875" algn="l">
              <a:buBlip>
                <a:blip r:embed="rId3"/>
              </a:buBlip>
            </a:pPr>
            <a:r>
              <a:rPr lang="en-US" sz="2800" dirty="0">
                <a:solidFill>
                  <a:srgbClr val="000000"/>
                </a:solidFill>
              </a:rPr>
              <a:t>Stable outlook </a:t>
            </a:r>
            <a:r>
              <a:rPr lang="en-US" dirty="0">
                <a:solidFill>
                  <a:srgbClr val="000000"/>
                </a:solidFill>
              </a:rPr>
              <a:t>reflected by S&amp;P’s anticipation in Bellmawr maintaining its strong level of reserves</a:t>
            </a:r>
          </a:p>
          <a:p>
            <a:pPr marL="914400" lvl="1" indent="-396875" algn="l">
              <a:buBlip>
                <a:blip r:embed="rId3"/>
              </a:buBlip>
            </a:pPr>
            <a:r>
              <a:rPr lang="en-US" sz="2800" dirty="0">
                <a:solidFill>
                  <a:srgbClr val="000000"/>
                </a:solidFill>
              </a:rPr>
              <a:t>Based on sound budgetary performances</a:t>
            </a:r>
          </a:p>
          <a:p>
            <a:pPr marL="914400" lvl="1" indent="-396875" algn="l">
              <a:buBlip>
                <a:blip r:embed="rId3"/>
              </a:buBlip>
            </a:pPr>
            <a:r>
              <a:rPr lang="en-US" dirty="0">
                <a:solidFill>
                  <a:srgbClr val="000000"/>
                </a:solidFill>
              </a:rPr>
              <a:t>Strong institutional framework score among New Jersey municipalities</a:t>
            </a:r>
            <a:endParaRPr lang="en-US" sz="2800" dirty="0">
              <a:solidFill>
                <a:srgbClr val="000000"/>
              </a:solidFill>
            </a:endParaRPr>
          </a:p>
          <a:p>
            <a:pPr marL="517525" lvl="1" algn="l"/>
            <a:endParaRPr lang="en-US" sz="2800" dirty="0"/>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endParaRPr lang="en-US" sz="2800" dirty="0"/>
          </a:p>
          <a:p>
            <a:endParaRPr lang="en-US" dirty="0"/>
          </a:p>
        </p:txBody>
      </p:sp>
      <p:pic>
        <p:nvPicPr>
          <p:cNvPr id="5" name="Picture 4">
            <a:extLst>
              <a:ext uri="{FF2B5EF4-FFF2-40B4-BE49-F238E27FC236}">
                <a16:creationId xmlns:a16="http://schemas.microsoft.com/office/drawing/2014/main" id="{1BFAA624-9A66-4875-B1FB-00BB1066C55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266568" y="4953000"/>
            <a:ext cx="1644283" cy="1644283"/>
          </a:xfrm>
          <a:prstGeom prst="rect">
            <a:avLst/>
          </a:prstGeom>
        </p:spPr>
      </p:pic>
      <p:pic>
        <p:nvPicPr>
          <p:cNvPr id="4" name="Picture 3">
            <a:extLst>
              <a:ext uri="{FF2B5EF4-FFF2-40B4-BE49-F238E27FC236}">
                <a16:creationId xmlns:a16="http://schemas.microsoft.com/office/drawing/2014/main" id="{4AD7B88C-AE01-4220-91CC-DEFB85EC3648}"/>
              </a:ext>
            </a:extLst>
          </p:cNvPr>
          <p:cNvPicPr>
            <a:picLocks noChangeAspect="1"/>
          </p:cNvPicPr>
          <p:nvPr/>
        </p:nvPicPr>
        <p:blipFill>
          <a:blip r:embed="rId5"/>
          <a:stretch>
            <a:fillRect/>
          </a:stretch>
        </p:blipFill>
        <p:spPr>
          <a:xfrm>
            <a:off x="5257800" y="762000"/>
            <a:ext cx="2667000" cy="819150"/>
          </a:xfrm>
          <a:prstGeom prst="rect">
            <a:avLst/>
          </a:prstGeom>
        </p:spPr>
      </p:pic>
    </p:spTree>
    <p:extLst>
      <p:ext uri="{BB962C8B-B14F-4D97-AF65-F5344CB8AC3E}">
        <p14:creationId xmlns:p14="http://schemas.microsoft.com/office/powerpoint/2010/main" val="3605057196"/>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99497"/>
            <a:ext cx="8382000" cy="664797"/>
          </a:xfrm>
        </p:spPr>
        <p:txBody>
          <a:bodyPr/>
          <a:lstStyle/>
          <a:p>
            <a:r>
              <a:rPr lang="en-US" dirty="0"/>
              <a:t>Resources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15200" y="5117122"/>
            <a:ext cx="1644283" cy="1644283"/>
          </a:xfrm>
          <a:prstGeom prst="rect">
            <a:avLst/>
          </a:prstGeom>
        </p:spPr>
      </p:pic>
      <p:sp>
        <p:nvSpPr>
          <p:cNvPr id="6" name="Text Placeholder 5"/>
          <p:cNvSpPr>
            <a:spLocks noGrp="1"/>
          </p:cNvSpPr>
          <p:nvPr>
            <p:ph type="body" sz="quarter" idx="10"/>
          </p:nvPr>
        </p:nvSpPr>
        <p:spPr>
          <a:xfrm>
            <a:off x="381000" y="1411552"/>
            <a:ext cx="8382000" cy="4302716"/>
          </a:xfrm>
        </p:spPr>
        <p:txBody>
          <a:bodyPr/>
          <a:lstStyle/>
          <a:p>
            <a:r>
              <a:rPr lang="en-US" dirty="0"/>
              <a:t>More info. on bellmawr.com</a:t>
            </a:r>
          </a:p>
          <a:p>
            <a:pPr lvl="1"/>
            <a:r>
              <a:rPr lang="en-US" dirty="0"/>
              <a:t>User-Friendly Budget (2018) </a:t>
            </a:r>
          </a:p>
          <a:p>
            <a:pPr lvl="1"/>
            <a:r>
              <a:rPr lang="en-US" dirty="0"/>
              <a:t>Annual Financial Statement (2017)</a:t>
            </a:r>
          </a:p>
          <a:p>
            <a:pPr lvl="1"/>
            <a:r>
              <a:rPr lang="en-US" dirty="0"/>
              <a:t>2017 Audit to be posted Summer 2018</a:t>
            </a:r>
          </a:p>
          <a:p>
            <a:pPr lvl="1"/>
            <a:endParaRPr lang="en-US" dirty="0"/>
          </a:p>
          <a:p>
            <a:r>
              <a:rPr lang="en-US" dirty="0"/>
              <a:t>Questions:</a:t>
            </a:r>
          </a:p>
          <a:p>
            <a:pPr lvl="1"/>
            <a:r>
              <a:rPr lang="en-US" dirty="0"/>
              <a:t>Maria Fasulo, Certified Municipal Finance Officer</a:t>
            </a:r>
          </a:p>
          <a:p>
            <a:pPr lvl="1"/>
            <a:r>
              <a:rPr lang="en-US" dirty="0"/>
              <a:t>Email:  </a:t>
            </a:r>
            <a:r>
              <a:rPr lang="en-US" dirty="0">
                <a:hlinkClick r:id="rId3"/>
              </a:rPr>
              <a:t>finance@bellmawr.com</a:t>
            </a:r>
            <a:endParaRPr lang="en-US" dirty="0"/>
          </a:p>
          <a:p>
            <a:pPr lvl="1"/>
            <a:r>
              <a:rPr lang="en-US" dirty="0"/>
              <a:t>PH:  856-933-1313</a:t>
            </a:r>
          </a:p>
        </p:txBody>
      </p:sp>
    </p:spTree>
    <p:extLst>
      <p:ext uri="{BB962C8B-B14F-4D97-AF65-F5344CB8AC3E}">
        <p14:creationId xmlns:p14="http://schemas.microsoft.com/office/powerpoint/2010/main" val="2667873943"/>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15200" y="5117122"/>
            <a:ext cx="1644283" cy="1644283"/>
          </a:xfrm>
          <a:prstGeom prst="rect">
            <a:avLst/>
          </a:prstGeom>
        </p:spPr>
      </p:pic>
      <p:sp>
        <p:nvSpPr>
          <p:cNvPr id="9" name="Rectangle 8"/>
          <p:cNvSpPr/>
          <p:nvPr/>
        </p:nvSpPr>
        <p:spPr>
          <a:xfrm>
            <a:off x="914400" y="2209800"/>
            <a:ext cx="7315200" cy="1446550"/>
          </a:xfrm>
          <a:prstGeom prst="rect">
            <a:avLst/>
          </a:prstGeom>
          <a:noFill/>
          <a:ln>
            <a:noFill/>
          </a:ln>
        </p:spPr>
        <p:txBody>
          <a:bodyPr wrap="square" lIns="91440" tIns="45720" rIns="91440" bIns="45720">
            <a:spAutoFit/>
          </a:bodyPr>
          <a:lstStyle/>
          <a:p>
            <a:pPr algn="ctr"/>
            <a:r>
              <a:rPr lang="en-US" sz="8800" b="1" dirty="0">
                <a:ln w="12700">
                  <a:solidFill>
                    <a:srgbClr val="002060"/>
                  </a:solidFill>
                  <a:prstDash val="solid"/>
                </a:ln>
                <a:solidFill>
                  <a:srgbClr val="0070C0"/>
                </a:solidFill>
                <a:effectLst>
                  <a:outerShdw dist="38100" dir="2640000" algn="bl" rotWithShape="0">
                    <a:schemeClr val="tx2">
                      <a:lumMod val="75000"/>
                    </a:schemeClr>
                  </a:outerShdw>
                </a:effectLst>
              </a:rPr>
              <a:t>Thank You!</a:t>
            </a:r>
            <a:endParaRPr lang="en-US" sz="8800" b="1" cap="none" spc="0" dirty="0">
              <a:ln w="12700">
                <a:solidFill>
                  <a:srgbClr val="002060"/>
                </a:solidFill>
                <a:prstDash val="solid"/>
              </a:ln>
              <a:solidFill>
                <a:srgbClr val="0070C0"/>
              </a:solidFill>
              <a:effectLst>
                <a:outerShdw dist="38100" dir="2640000" algn="bl" rotWithShape="0">
                  <a:schemeClr val="tx2">
                    <a:lumMod val="75000"/>
                  </a:schemeClr>
                </a:outerShdw>
              </a:effectLst>
            </a:endParaRPr>
          </a:p>
        </p:txBody>
      </p:sp>
    </p:spTree>
    <p:extLst>
      <p:ext uri="{BB962C8B-B14F-4D97-AF65-F5344CB8AC3E}">
        <p14:creationId xmlns:p14="http://schemas.microsoft.com/office/powerpoint/2010/main" val="381167902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62800" y="4762103"/>
            <a:ext cx="1753394" cy="1753394"/>
          </a:xfrm>
          <a:prstGeom prst="rect">
            <a:avLst/>
          </a:prstGeom>
        </p:spPr>
      </p:pic>
      <p:graphicFrame>
        <p:nvGraphicFramePr>
          <p:cNvPr id="7" name="Diagram 6"/>
          <p:cNvGraphicFramePr/>
          <p:nvPr>
            <p:extLst>
              <p:ext uri="{D42A27DB-BD31-4B8C-83A1-F6EECF244321}">
                <p14:modId xmlns:p14="http://schemas.microsoft.com/office/powerpoint/2010/main" val="3766639224"/>
              </p:ext>
            </p:extLst>
          </p:nvPr>
        </p:nvGraphicFramePr>
        <p:xfrm>
          <a:off x="381000" y="228600"/>
          <a:ext cx="8610600" cy="5486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05111198"/>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99497"/>
            <a:ext cx="8382000" cy="664797"/>
          </a:xfrm>
        </p:spPr>
        <p:txBody>
          <a:bodyPr/>
          <a:lstStyle/>
          <a:p>
            <a:r>
              <a:rPr lang="en-US" dirty="0"/>
              <a:t>Process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15200" y="5117122"/>
            <a:ext cx="1644283" cy="1644283"/>
          </a:xfrm>
          <a:prstGeom prst="rect">
            <a:avLst/>
          </a:prstGeom>
        </p:spPr>
      </p:pic>
      <p:sp>
        <p:nvSpPr>
          <p:cNvPr id="6" name="Text Placeholder 5"/>
          <p:cNvSpPr>
            <a:spLocks noGrp="1"/>
          </p:cNvSpPr>
          <p:nvPr>
            <p:ph type="body" sz="quarter" idx="10"/>
          </p:nvPr>
        </p:nvSpPr>
        <p:spPr>
          <a:xfrm>
            <a:off x="381000" y="1066800"/>
            <a:ext cx="8382000" cy="4475071"/>
          </a:xfrm>
        </p:spPr>
        <p:txBody>
          <a:bodyPr/>
          <a:lstStyle/>
          <a:p>
            <a:r>
              <a:rPr lang="en-US" dirty="0"/>
              <a:t>Analyze prior year budgets &amp; financials</a:t>
            </a:r>
          </a:p>
          <a:p>
            <a:r>
              <a:rPr lang="en-US" dirty="0"/>
              <a:t>In-depth meetings with dept. heads </a:t>
            </a:r>
          </a:p>
          <a:p>
            <a:pPr lvl="1"/>
            <a:r>
              <a:rPr lang="en-US" dirty="0"/>
              <a:t>Gauge current &amp; future needs (5-year planning)</a:t>
            </a:r>
          </a:p>
          <a:p>
            <a:r>
              <a:rPr lang="en-US" dirty="0"/>
              <a:t>Status of taxes</a:t>
            </a:r>
          </a:p>
          <a:p>
            <a:pPr lvl="1"/>
            <a:r>
              <a:rPr lang="en-US" dirty="0"/>
              <a:t>Rate-</a:t>
            </a:r>
            <a:r>
              <a:rPr lang="en-US" dirty="0" err="1"/>
              <a:t>ables</a:t>
            </a:r>
            <a:r>
              <a:rPr lang="en-US" dirty="0"/>
              <a:t>, collection, appeals, etc.</a:t>
            </a:r>
          </a:p>
          <a:p>
            <a:r>
              <a:rPr lang="en-US" dirty="0"/>
              <a:t>Consider rates from other entities</a:t>
            </a:r>
          </a:p>
          <a:p>
            <a:pPr lvl="1"/>
            <a:r>
              <a:rPr lang="en-US" dirty="0"/>
              <a:t>Local school board, County, etc.</a:t>
            </a:r>
          </a:p>
          <a:p>
            <a:r>
              <a:rPr lang="en-US" dirty="0"/>
              <a:t>Budget </a:t>
            </a:r>
            <a:r>
              <a:rPr lang="en-US" dirty="0" err="1"/>
              <a:t>intro’d</a:t>
            </a:r>
            <a:r>
              <a:rPr lang="en-US" dirty="0"/>
              <a:t> at March meeting w/ a 2 penny increase</a:t>
            </a:r>
          </a:p>
        </p:txBody>
      </p:sp>
    </p:spTree>
    <p:extLst>
      <p:ext uri="{BB962C8B-B14F-4D97-AF65-F5344CB8AC3E}">
        <p14:creationId xmlns:p14="http://schemas.microsoft.com/office/powerpoint/2010/main" val="2509658"/>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50396" y="-96702"/>
            <a:ext cx="7043208" cy="1523494"/>
          </a:xfrm>
        </p:spPr>
        <p:txBody>
          <a:bodyPr/>
          <a:lstStyle/>
          <a:p>
            <a:pPr algn="ctr"/>
            <a:r>
              <a:rPr lang="en-US" sz="4400" u="sng" dirty="0"/>
              <a:t>ADOPTED BUDGET HISTORY</a:t>
            </a:r>
          </a:p>
        </p:txBody>
      </p:sp>
      <p:sp>
        <p:nvSpPr>
          <p:cNvPr id="3" name="Subtitle 2"/>
          <p:cNvSpPr>
            <a:spLocks noGrp="1"/>
          </p:cNvSpPr>
          <p:nvPr>
            <p:ph type="subTitle" idx="1"/>
          </p:nvPr>
        </p:nvSpPr>
        <p:spPr>
          <a:xfrm>
            <a:off x="1685693" y="1701136"/>
            <a:ext cx="7043208" cy="2990116"/>
          </a:xfrm>
        </p:spPr>
        <p:txBody>
          <a:bodyPr/>
          <a:lstStyle/>
          <a:p>
            <a:r>
              <a:rPr lang="en-US" sz="3600" dirty="0"/>
              <a:t>2013	12,808,835.90 </a:t>
            </a:r>
          </a:p>
          <a:p>
            <a:r>
              <a:rPr lang="en-US" sz="3600" dirty="0"/>
              <a:t>2014	13,884,508.16	</a:t>
            </a:r>
          </a:p>
          <a:p>
            <a:r>
              <a:rPr lang="en-US" sz="3600" dirty="0"/>
              <a:t>2015	13,635,187.45	</a:t>
            </a:r>
          </a:p>
          <a:p>
            <a:r>
              <a:rPr lang="en-US" sz="3600" dirty="0"/>
              <a:t>2016	14,631,470.73</a:t>
            </a:r>
          </a:p>
          <a:p>
            <a:pPr marL="742950" indent="-742950">
              <a:buAutoNum type="arabicPlain" startAt="2017"/>
            </a:pPr>
            <a:r>
              <a:rPr lang="en-US" sz="3600" dirty="0"/>
              <a:t>         14,499,695.45</a:t>
            </a:r>
          </a:p>
          <a:p>
            <a:r>
              <a:rPr lang="en-US" sz="3600" dirty="0"/>
              <a:t>2018	14,459,361.02</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91400" y="4991894"/>
            <a:ext cx="1644283" cy="1644283"/>
          </a:xfrm>
          <a:prstGeom prst="rect">
            <a:avLst/>
          </a:prstGeom>
        </p:spPr>
      </p:pic>
      <p:sp>
        <p:nvSpPr>
          <p:cNvPr id="6" name="Text Placeholder 5"/>
          <p:cNvSpPr>
            <a:spLocks noGrp="1"/>
          </p:cNvSpPr>
          <p:nvPr>
            <p:ph type="body" sz="quarter" idx="10"/>
          </p:nvPr>
        </p:nvSpPr>
        <p:spPr bwMode="black">
          <a:xfrm>
            <a:off x="1219200" y="1532305"/>
            <a:ext cx="5943600" cy="3459589"/>
          </a:xfrm>
        </p:spPr>
        <p:txBody>
          <a:bodyPr/>
          <a:lstStyle/>
          <a:p>
            <a:r>
              <a:rPr lang="en-US" sz="2000" dirty="0"/>
              <a:t>           </a:t>
            </a:r>
          </a:p>
        </p:txBody>
      </p:sp>
      <p:sp>
        <p:nvSpPr>
          <p:cNvPr id="7" name="Down Arrow 6"/>
          <p:cNvSpPr/>
          <p:nvPr/>
        </p:nvSpPr>
        <p:spPr bwMode="auto">
          <a:xfrm rot="10800000">
            <a:off x="6319781" y="2226833"/>
            <a:ext cx="381000" cy="386517"/>
          </a:xfrm>
          <a:prstGeom prst="downArrow">
            <a:avLst/>
          </a:prstGeom>
          <a:solidFill>
            <a:srgbClr val="FF000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a:solidFill>
                <a:schemeClr val="tx1"/>
              </a:solidFill>
              <a:latin typeface="Segoe" pitchFamily="34" charset="0"/>
            </a:endParaRPr>
          </a:p>
        </p:txBody>
      </p:sp>
      <p:sp>
        <p:nvSpPr>
          <p:cNvPr id="8" name="Up Arrow 7"/>
          <p:cNvSpPr/>
          <p:nvPr/>
        </p:nvSpPr>
        <p:spPr bwMode="auto">
          <a:xfrm rot="10800000">
            <a:off x="6333731" y="2732323"/>
            <a:ext cx="367050" cy="338447"/>
          </a:xfrm>
          <a:prstGeom prst="upArrow">
            <a:avLst/>
          </a:prstGeom>
          <a:solidFill>
            <a:srgbClr val="00B05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a:solidFill>
                <a:schemeClr val="tx1"/>
              </a:solidFill>
              <a:latin typeface="Segoe" pitchFamily="34" charset="0"/>
            </a:endParaRPr>
          </a:p>
        </p:txBody>
      </p:sp>
      <p:sp>
        <p:nvSpPr>
          <p:cNvPr id="10" name="Down Arrow 9"/>
          <p:cNvSpPr/>
          <p:nvPr/>
        </p:nvSpPr>
        <p:spPr bwMode="auto">
          <a:xfrm rot="10800000">
            <a:off x="6326756" y="3196194"/>
            <a:ext cx="381000" cy="348152"/>
          </a:xfrm>
          <a:prstGeom prst="downArrow">
            <a:avLst/>
          </a:prstGeom>
          <a:solidFill>
            <a:srgbClr val="FF000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a:solidFill>
                <a:schemeClr val="tx1"/>
              </a:solidFill>
              <a:latin typeface="Segoe" pitchFamily="34" charset="0"/>
            </a:endParaRPr>
          </a:p>
        </p:txBody>
      </p:sp>
      <p:sp>
        <p:nvSpPr>
          <p:cNvPr id="11" name="Up Arrow 10"/>
          <p:cNvSpPr/>
          <p:nvPr/>
        </p:nvSpPr>
        <p:spPr bwMode="auto">
          <a:xfrm rot="10800000">
            <a:off x="6348593" y="3670625"/>
            <a:ext cx="370936" cy="327980"/>
          </a:xfrm>
          <a:prstGeom prst="upArrow">
            <a:avLst/>
          </a:prstGeom>
          <a:solidFill>
            <a:srgbClr val="00B05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a:solidFill>
                <a:schemeClr val="tx1"/>
              </a:solidFill>
              <a:latin typeface="Segoe" pitchFamily="34" charset="0"/>
            </a:endParaRPr>
          </a:p>
        </p:txBody>
      </p:sp>
      <p:sp>
        <p:nvSpPr>
          <p:cNvPr id="13" name="Down Arrow 12"/>
          <p:cNvSpPr/>
          <p:nvPr/>
        </p:nvSpPr>
        <p:spPr bwMode="auto">
          <a:xfrm>
            <a:off x="6358287" y="4240135"/>
            <a:ext cx="381000" cy="327981"/>
          </a:xfrm>
          <a:prstGeom prst="downArrow">
            <a:avLst/>
          </a:prstGeom>
          <a:solidFill>
            <a:srgbClr val="00B05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a:solidFill>
                <a:schemeClr val="tx1"/>
              </a:solidFill>
              <a:latin typeface="Segoe" pitchFamily="34" charset="0"/>
            </a:endParaRPr>
          </a:p>
        </p:txBody>
      </p:sp>
      <p:sp>
        <p:nvSpPr>
          <p:cNvPr id="4" name="TextBox 3">
            <a:extLst>
              <a:ext uri="{FF2B5EF4-FFF2-40B4-BE49-F238E27FC236}">
                <a16:creationId xmlns:a16="http://schemas.microsoft.com/office/drawing/2014/main" id="{4C76C998-0DCB-480E-A9B8-3D740DA2F3C7}"/>
              </a:ext>
            </a:extLst>
          </p:cNvPr>
          <p:cNvSpPr txBox="1"/>
          <p:nvPr/>
        </p:nvSpPr>
        <p:spPr>
          <a:xfrm>
            <a:off x="1600200" y="964006"/>
            <a:ext cx="4410307" cy="584775"/>
          </a:xfrm>
          <a:prstGeom prst="rect">
            <a:avLst/>
          </a:prstGeom>
          <a:noFill/>
        </p:spPr>
        <p:txBody>
          <a:bodyPr wrap="square" rtlCol="0">
            <a:spAutoFit/>
          </a:bodyPr>
          <a:lstStyle/>
          <a:p>
            <a:r>
              <a:rPr lang="en-US" sz="3200" b="1" i="1" dirty="0"/>
              <a:t>Last 5 Years. . . </a:t>
            </a:r>
          </a:p>
        </p:txBody>
      </p:sp>
    </p:spTree>
    <p:extLst>
      <p:ext uri="{BB962C8B-B14F-4D97-AF65-F5344CB8AC3E}">
        <p14:creationId xmlns:p14="http://schemas.microsoft.com/office/powerpoint/2010/main" val="2643265874"/>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9218" y="589115"/>
            <a:ext cx="7043208" cy="609599"/>
          </a:xfrm>
        </p:spPr>
        <p:txBody>
          <a:bodyPr/>
          <a:lstStyle/>
          <a:p>
            <a:r>
              <a:rPr lang="en-US" sz="4400" u="sng" dirty="0"/>
              <a:t>Total Local Tax Revenue History</a:t>
            </a:r>
            <a:br>
              <a:rPr lang="en-US" sz="4400" dirty="0"/>
            </a:br>
            <a:endParaRPr lang="en-US" sz="4400" dirty="0"/>
          </a:p>
        </p:txBody>
      </p:sp>
      <p:sp>
        <p:nvSpPr>
          <p:cNvPr id="3" name="Subtitle 2"/>
          <p:cNvSpPr>
            <a:spLocks noGrp="1"/>
          </p:cNvSpPr>
          <p:nvPr>
            <p:ph type="subTitle" idx="1"/>
          </p:nvPr>
        </p:nvSpPr>
        <p:spPr>
          <a:xfrm>
            <a:off x="967648" y="1905000"/>
            <a:ext cx="6957152" cy="2219004"/>
          </a:xfrm>
        </p:spPr>
        <p:txBody>
          <a:bodyPr/>
          <a:lstStyle/>
          <a:p>
            <a:pPr lvl="2" algn="l"/>
            <a:endParaRPr lang="en-US" dirty="0"/>
          </a:p>
          <a:p>
            <a:pPr marL="971532" lvl="1" indent="-514350" algn="l">
              <a:buAutoNum type="arabicPlain" startAt="2012"/>
            </a:pP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87385" y="4876800"/>
            <a:ext cx="1644283" cy="1644283"/>
          </a:xfrm>
          <a:prstGeom prst="rect">
            <a:avLst/>
          </a:prstGeom>
        </p:spPr>
      </p:pic>
      <p:pic>
        <p:nvPicPr>
          <p:cNvPr id="7" name="Picture 6"/>
          <p:cNvPicPr>
            <a:picLocks noChangeAspect="1"/>
          </p:cNvPicPr>
          <p:nvPr/>
        </p:nvPicPr>
        <p:blipFill>
          <a:blip r:embed="rId4"/>
          <a:stretch>
            <a:fillRect/>
          </a:stretch>
        </p:blipFill>
        <p:spPr>
          <a:xfrm>
            <a:off x="76200" y="1981201"/>
            <a:ext cx="8903854" cy="2142804"/>
          </a:xfrm>
          <a:prstGeom prst="rect">
            <a:avLst/>
          </a:prstGeom>
        </p:spPr>
      </p:pic>
      <p:sp>
        <p:nvSpPr>
          <p:cNvPr id="8" name="Rectangle 7"/>
          <p:cNvSpPr/>
          <p:nvPr/>
        </p:nvSpPr>
        <p:spPr>
          <a:xfrm>
            <a:off x="1499922" y="1469416"/>
            <a:ext cx="6781799" cy="3416320"/>
          </a:xfrm>
          <a:prstGeom prst="rect">
            <a:avLst/>
          </a:prstGeom>
        </p:spPr>
        <p:txBody>
          <a:bodyPr wrap="square">
            <a:spAutoFit/>
          </a:bodyPr>
          <a:lstStyle/>
          <a:p>
            <a:r>
              <a:rPr lang="en-US" sz="3600" dirty="0"/>
              <a:t>2013	8,455,000.00      3.48% </a:t>
            </a:r>
          </a:p>
          <a:p>
            <a:r>
              <a:rPr lang="en-US" sz="3600" dirty="0"/>
              <a:t>2014	8,777,000.00      3.81%</a:t>
            </a:r>
          </a:p>
          <a:p>
            <a:r>
              <a:rPr lang="en-US" sz="3600" dirty="0"/>
              <a:t>2015	8,895,863.44      1.35%</a:t>
            </a:r>
          </a:p>
          <a:p>
            <a:r>
              <a:rPr lang="en-US" sz="3600" dirty="0"/>
              <a:t>2016	9,103,367.30      2.33%</a:t>
            </a:r>
          </a:p>
          <a:p>
            <a:pPr marL="742950" indent="-742950">
              <a:buAutoNum type="arabicPlain" startAt="2017"/>
            </a:pPr>
            <a:r>
              <a:rPr lang="en-US" sz="3600" dirty="0"/>
              <a:t>         9,036,210.00     -0.73%</a:t>
            </a:r>
          </a:p>
          <a:p>
            <a:r>
              <a:rPr lang="en-US" sz="3600" dirty="0"/>
              <a:t>2018	9,057,923.40      0.24%</a:t>
            </a:r>
          </a:p>
        </p:txBody>
      </p:sp>
      <p:sp>
        <p:nvSpPr>
          <p:cNvPr id="4" name="TextBox 3">
            <a:extLst>
              <a:ext uri="{FF2B5EF4-FFF2-40B4-BE49-F238E27FC236}">
                <a16:creationId xmlns:a16="http://schemas.microsoft.com/office/drawing/2014/main" id="{10A3A624-20C3-48CE-9F0A-A0DA79CE13B1}"/>
              </a:ext>
            </a:extLst>
          </p:cNvPr>
          <p:cNvSpPr txBox="1"/>
          <p:nvPr/>
        </p:nvSpPr>
        <p:spPr>
          <a:xfrm>
            <a:off x="1369218" y="859817"/>
            <a:ext cx="4879182" cy="584775"/>
          </a:xfrm>
          <a:prstGeom prst="rect">
            <a:avLst/>
          </a:prstGeom>
          <a:noFill/>
        </p:spPr>
        <p:txBody>
          <a:bodyPr wrap="square" rtlCol="0">
            <a:spAutoFit/>
          </a:bodyPr>
          <a:lstStyle/>
          <a:p>
            <a:r>
              <a:rPr lang="en-US" sz="3200" b="1" i="1" dirty="0"/>
              <a:t>Last 5 Years. . .</a:t>
            </a:r>
          </a:p>
        </p:txBody>
      </p:sp>
    </p:spTree>
    <p:extLst>
      <p:ext uri="{BB962C8B-B14F-4D97-AF65-F5344CB8AC3E}">
        <p14:creationId xmlns:p14="http://schemas.microsoft.com/office/powerpoint/2010/main" val="2282940289"/>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50396" y="974726"/>
            <a:ext cx="7043208" cy="609599"/>
          </a:xfrm>
        </p:spPr>
        <p:txBody>
          <a:bodyPr/>
          <a:lstStyle/>
          <a:p>
            <a:pPr algn="ctr"/>
            <a:r>
              <a:rPr lang="en-US" sz="4400" u="sng" dirty="0"/>
              <a:t>5-Year Tax Rate Comparison</a:t>
            </a:r>
            <a:br>
              <a:rPr lang="en-US" sz="4400" dirty="0"/>
            </a:br>
            <a:endParaRPr lang="en-US" sz="4400" dirty="0"/>
          </a:p>
        </p:txBody>
      </p:sp>
      <p:sp>
        <p:nvSpPr>
          <p:cNvPr id="3" name="Subtitle 2"/>
          <p:cNvSpPr>
            <a:spLocks noGrp="1"/>
          </p:cNvSpPr>
          <p:nvPr>
            <p:ph type="subTitle" idx="1"/>
          </p:nvPr>
        </p:nvSpPr>
        <p:spPr>
          <a:xfrm>
            <a:off x="967648" y="1905000"/>
            <a:ext cx="6957152" cy="2219004"/>
          </a:xfrm>
        </p:spPr>
        <p:txBody>
          <a:bodyPr/>
          <a:lstStyle/>
          <a:p>
            <a:pPr lvl="2" algn="l"/>
            <a:endParaRPr lang="en-US" dirty="0"/>
          </a:p>
          <a:p>
            <a:pPr marL="971532" lvl="1" indent="-514350" algn="l">
              <a:buAutoNum type="arabicPlain" startAt="2012"/>
            </a:pP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87385" y="4876800"/>
            <a:ext cx="1644283" cy="1644283"/>
          </a:xfrm>
          <a:prstGeom prst="rect">
            <a:avLst/>
          </a:prstGeom>
        </p:spPr>
      </p:pic>
      <p:graphicFrame>
        <p:nvGraphicFramePr>
          <p:cNvPr id="7" name="Table 6"/>
          <p:cNvGraphicFramePr>
            <a:graphicFrameLocks noGrp="1"/>
          </p:cNvGraphicFramePr>
          <p:nvPr>
            <p:extLst>
              <p:ext uri="{D42A27DB-BD31-4B8C-83A1-F6EECF244321}">
                <p14:modId xmlns:p14="http://schemas.microsoft.com/office/powerpoint/2010/main" val="2851158138"/>
              </p:ext>
            </p:extLst>
          </p:nvPr>
        </p:nvGraphicFramePr>
        <p:xfrm>
          <a:off x="77192" y="1873248"/>
          <a:ext cx="8855466" cy="2627154"/>
        </p:xfrm>
        <a:graphic>
          <a:graphicData uri="http://schemas.openxmlformats.org/drawingml/2006/table">
            <a:tbl>
              <a:tblPr>
                <a:tableStyleId>{5C22544A-7EE6-4342-B048-85BDC9FD1C3A}</a:tableStyleId>
              </a:tblPr>
              <a:tblGrid>
                <a:gridCol w="1046588">
                  <a:extLst>
                    <a:ext uri="{9D8B030D-6E8A-4147-A177-3AD203B41FA5}">
                      <a16:colId xmlns:a16="http://schemas.microsoft.com/office/drawing/2014/main" val="20000"/>
                    </a:ext>
                  </a:extLst>
                </a:gridCol>
                <a:gridCol w="191629">
                  <a:extLst>
                    <a:ext uri="{9D8B030D-6E8A-4147-A177-3AD203B41FA5}">
                      <a16:colId xmlns:a16="http://schemas.microsoft.com/office/drawing/2014/main" val="20001"/>
                    </a:ext>
                  </a:extLst>
                </a:gridCol>
                <a:gridCol w="608054">
                  <a:extLst>
                    <a:ext uri="{9D8B030D-6E8A-4147-A177-3AD203B41FA5}">
                      <a16:colId xmlns:a16="http://schemas.microsoft.com/office/drawing/2014/main" val="20002"/>
                    </a:ext>
                  </a:extLst>
                </a:gridCol>
                <a:gridCol w="1124537">
                  <a:extLst>
                    <a:ext uri="{9D8B030D-6E8A-4147-A177-3AD203B41FA5}">
                      <a16:colId xmlns:a16="http://schemas.microsoft.com/office/drawing/2014/main" val="20003"/>
                    </a:ext>
                  </a:extLst>
                </a:gridCol>
                <a:gridCol w="629605">
                  <a:extLst>
                    <a:ext uri="{9D8B030D-6E8A-4147-A177-3AD203B41FA5}">
                      <a16:colId xmlns:a16="http://schemas.microsoft.com/office/drawing/2014/main" val="20004"/>
                    </a:ext>
                  </a:extLst>
                </a:gridCol>
                <a:gridCol w="1105551">
                  <a:extLst>
                    <a:ext uri="{9D8B030D-6E8A-4147-A177-3AD203B41FA5}">
                      <a16:colId xmlns:a16="http://schemas.microsoft.com/office/drawing/2014/main" val="20005"/>
                    </a:ext>
                  </a:extLst>
                </a:gridCol>
                <a:gridCol w="652275">
                  <a:extLst>
                    <a:ext uri="{9D8B030D-6E8A-4147-A177-3AD203B41FA5}">
                      <a16:colId xmlns:a16="http://schemas.microsoft.com/office/drawing/2014/main" val="20006"/>
                    </a:ext>
                  </a:extLst>
                </a:gridCol>
                <a:gridCol w="1135032">
                  <a:extLst>
                    <a:ext uri="{9D8B030D-6E8A-4147-A177-3AD203B41FA5}">
                      <a16:colId xmlns:a16="http://schemas.microsoft.com/office/drawing/2014/main" val="20007"/>
                    </a:ext>
                  </a:extLst>
                </a:gridCol>
                <a:gridCol w="604369">
                  <a:extLst>
                    <a:ext uri="{9D8B030D-6E8A-4147-A177-3AD203B41FA5}">
                      <a16:colId xmlns:a16="http://schemas.microsoft.com/office/drawing/2014/main" val="20008"/>
                    </a:ext>
                  </a:extLst>
                </a:gridCol>
                <a:gridCol w="1105551">
                  <a:extLst>
                    <a:ext uri="{9D8B030D-6E8A-4147-A177-3AD203B41FA5}">
                      <a16:colId xmlns:a16="http://schemas.microsoft.com/office/drawing/2014/main" val="20009"/>
                    </a:ext>
                  </a:extLst>
                </a:gridCol>
                <a:gridCol w="652275">
                  <a:extLst>
                    <a:ext uri="{9D8B030D-6E8A-4147-A177-3AD203B41FA5}">
                      <a16:colId xmlns:a16="http://schemas.microsoft.com/office/drawing/2014/main" val="20010"/>
                    </a:ext>
                  </a:extLst>
                </a:gridCol>
              </a:tblGrid>
              <a:tr h="312385">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sng" strike="noStrike" dirty="0">
                          <a:effectLst/>
                        </a:rPr>
                        <a:t>2018</a:t>
                      </a:r>
                      <a:endParaRPr lang="en-US" sz="1100" b="1" i="0" u="sng"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sng" strike="noStrike" dirty="0">
                          <a:effectLst/>
                        </a:rPr>
                        <a:t>2017</a:t>
                      </a:r>
                      <a:endParaRPr lang="en-US" sz="1100" b="1" i="0" u="sng"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sng" strike="noStrike" dirty="0">
                          <a:effectLst/>
                        </a:rPr>
                        <a:t>2016</a:t>
                      </a:r>
                      <a:endParaRPr lang="en-US" sz="1100" b="1" i="0" u="sng"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sng" strike="noStrike" dirty="0">
                          <a:effectLst/>
                        </a:rPr>
                        <a:t>2015</a:t>
                      </a:r>
                      <a:endParaRPr lang="en-US" sz="1100" b="1" i="0" u="sng"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sng" strike="noStrike" dirty="0">
                          <a:effectLst/>
                        </a:rPr>
                        <a:t>2014</a:t>
                      </a:r>
                      <a:endParaRPr lang="en-US" sz="1100" b="1" i="0" u="sng"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0"/>
                  </a:ext>
                </a:extLst>
              </a:tr>
              <a:tr h="343623">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sng" strike="noStrike" dirty="0">
                          <a:effectLst/>
                        </a:rPr>
                        <a:t>YoY Change (%)</a:t>
                      </a:r>
                      <a:endParaRPr lang="en-US" sz="1100" b="1" i="0" u="sng"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100" b="0" i="0" u="sng"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sng" strike="noStrike" dirty="0">
                          <a:effectLst/>
                        </a:rPr>
                        <a:t>YoY Change (%)</a:t>
                      </a:r>
                      <a:endParaRPr lang="en-US" sz="1100" b="1" i="0" u="sng"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100" b="0" i="0" u="sng"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sng" strike="noStrike" dirty="0">
                          <a:effectLst/>
                        </a:rPr>
                        <a:t>YoY Change (%)</a:t>
                      </a:r>
                      <a:endParaRPr lang="en-US" sz="1100" b="1" i="0" u="sng"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sng" strike="noStrike" dirty="0">
                          <a:effectLst/>
                        </a:rPr>
                        <a:t>YoY Change (%)</a:t>
                      </a:r>
                      <a:endParaRPr lang="en-US" sz="1100" b="1" i="0" u="sng"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1"/>
                  </a:ext>
                </a:extLst>
              </a:tr>
              <a:tr h="343623">
                <a:tc>
                  <a:txBody>
                    <a:bodyPr/>
                    <a:lstStyle/>
                    <a:p>
                      <a:pPr algn="l" fontAlgn="b"/>
                      <a:r>
                        <a:rPr lang="en-US" sz="1200" b="1" u="none" strike="noStrike" dirty="0">
                          <a:effectLst/>
                        </a:rPr>
                        <a:t>Total Tax Rate</a:t>
                      </a:r>
                      <a:endParaRPr lang="en-US" sz="1200" b="1"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0" i="0" u="none" strike="noStrike" dirty="0">
                          <a:solidFill>
                            <a:srgbClr val="000000"/>
                          </a:solidFill>
                          <a:effectLst/>
                          <a:latin typeface="Calibri" panose="020F0502020204030204" pitchFamily="34" charset="0"/>
                        </a:rPr>
                        <a:t>3.734</a:t>
                      </a:r>
                      <a:r>
                        <a:rPr lang="en-US" sz="1100" b="0" i="0" u="none" strike="noStrike" dirty="0">
                          <a:solidFill>
                            <a:srgbClr val="FF0000"/>
                          </a:solidFill>
                          <a:effectLst/>
                          <a:latin typeface="Calibri" panose="020F0502020204030204" pitchFamily="34" charset="0"/>
                        </a:rPr>
                        <a:t>*</a:t>
                      </a:r>
                    </a:p>
                  </a:txBody>
                  <a:tcPr marL="9525" marR="9525" marT="9525" marB="0" anchor="b"/>
                </a:tc>
                <a:tc>
                  <a:txBody>
                    <a:bodyPr/>
                    <a:lstStyle/>
                    <a:p>
                      <a:pPr algn="ctr" fontAlgn="b"/>
                      <a:r>
                        <a:rPr lang="en-US" sz="1100" b="0" i="0" u="none" strike="noStrike" dirty="0">
                          <a:solidFill>
                            <a:srgbClr val="000000"/>
                          </a:solidFill>
                          <a:effectLst/>
                          <a:latin typeface="Calibri" panose="020F0502020204030204" pitchFamily="34" charset="0"/>
                        </a:rPr>
                        <a:t>0.89%</a:t>
                      </a:r>
                    </a:p>
                  </a:txBody>
                  <a:tcPr marL="9525" marR="9525" marT="9525" marB="0" anchor="b"/>
                </a:tc>
                <a:tc>
                  <a:txBody>
                    <a:bodyPr/>
                    <a:lstStyle/>
                    <a:p>
                      <a:pPr algn="ctr" fontAlgn="b"/>
                      <a:r>
                        <a:rPr lang="en-US" sz="1100" u="none" strike="noStrike" dirty="0">
                          <a:effectLst/>
                        </a:rPr>
                        <a:t>3.701</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0" i="0" u="none" strike="noStrike" dirty="0">
                          <a:solidFill>
                            <a:srgbClr val="000000"/>
                          </a:solidFill>
                          <a:effectLst/>
                          <a:latin typeface="Calibri" panose="020F0502020204030204" pitchFamily="34" charset="0"/>
                        </a:rPr>
                        <a:t>1.98%</a:t>
                      </a:r>
                    </a:p>
                  </a:txBody>
                  <a:tcPr marL="9525" marR="9525" marT="9525" marB="0" anchor="b"/>
                </a:tc>
                <a:tc>
                  <a:txBody>
                    <a:bodyPr/>
                    <a:lstStyle/>
                    <a:p>
                      <a:pPr algn="ctr" fontAlgn="b"/>
                      <a:r>
                        <a:rPr lang="en-US" sz="1100" b="0" i="0" u="none" strike="noStrike" dirty="0">
                          <a:solidFill>
                            <a:schemeClr val="dk1"/>
                          </a:solidFill>
                          <a:effectLst/>
                          <a:latin typeface="+mn-lt"/>
                        </a:rPr>
                        <a:t>3.629</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0" i="0" u="none" strike="noStrike" dirty="0">
                          <a:solidFill>
                            <a:srgbClr val="000000"/>
                          </a:solidFill>
                          <a:effectLst/>
                          <a:latin typeface="Calibri" panose="020F0502020204030204" pitchFamily="34" charset="0"/>
                        </a:rPr>
                        <a:t>1.97%</a:t>
                      </a:r>
                    </a:p>
                  </a:txBody>
                  <a:tcPr marL="9525" marR="9525" marT="9525" marB="0" anchor="b"/>
                </a:tc>
                <a:tc>
                  <a:txBody>
                    <a:bodyPr/>
                    <a:lstStyle/>
                    <a:p>
                      <a:pPr algn="ctr" fontAlgn="b"/>
                      <a:r>
                        <a:rPr lang="en-US" sz="1100" u="none" strike="noStrike" dirty="0">
                          <a:effectLst/>
                        </a:rPr>
                        <a:t>3.559</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0" i="0" u="none" strike="noStrike" dirty="0">
                          <a:solidFill>
                            <a:srgbClr val="000000"/>
                          </a:solidFill>
                          <a:effectLst/>
                          <a:latin typeface="Calibri" panose="020F0502020204030204" pitchFamily="34" charset="0"/>
                        </a:rPr>
                        <a:t>3.01%</a:t>
                      </a:r>
                    </a:p>
                  </a:txBody>
                  <a:tcPr marL="9525" marR="9525" marT="9525" marB="0" anchor="b"/>
                </a:tc>
                <a:tc>
                  <a:txBody>
                    <a:bodyPr/>
                    <a:lstStyle/>
                    <a:p>
                      <a:pPr algn="ctr" fontAlgn="b"/>
                      <a:r>
                        <a:rPr lang="en-US" sz="1100" u="none" strike="noStrike" dirty="0">
                          <a:effectLst/>
                        </a:rPr>
                        <a:t>3.455</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2"/>
                  </a:ext>
                </a:extLst>
              </a:tr>
              <a:tr h="315507">
                <a:tc>
                  <a:txBody>
                    <a:bodyPr/>
                    <a:lstStyle/>
                    <a:p>
                      <a:pPr algn="l" fontAlgn="b"/>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3"/>
                  </a:ext>
                </a:extLst>
              </a:tr>
              <a:tr h="328004">
                <a:tc>
                  <a:txBody>
                    <a:bodyPr/>
                    <a:lstStyle/>
                    <a:p>
                      <a:pPr algn="l" fontAlgn="b"/>
                      <a:r>
                        <a:rPr lang="en-US" sz="1200" b="1" u="none" strike="noStrike" dirty="0">
                          <a:effectLst/>
                        </a:rPr>
                        <a:t>Municipal</a:t>
                      </a:r>
                      <a:endParaRPr lang="en-US" sz="1200" b="1"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1.166</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0" i="0" u="none" strike="noStrike" dirty="0">
                          <a:solidFill>
                            <a:schemeClr val="dk1"/>
                          </a:solidFill>
                          <a:effectLst/>
                          <a:latin typeface="+mn-lt"/>
                        </a:rPr>
                        <a:t>1.72%</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1.146</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0.00%</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1.146</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2.60%</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1.117</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2.76%</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1.087</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4"/>
                  </a:ext>
                </a:extLst>
              </a:tr>
              <a:tr h="328004">
                <a:tc>
                  <a:txBody>
                    <a:bodyPr/>
                    <a:lstStyle/>
                    <a:p>
                      <a:pPr algn="l" fontAlgn="b"/>
                      <a:r>
                        <a:rPr lang="en-US" sz="1200" b="1" u="none" strike="noStrike" dirty="0">
                          <a:effectLst/>
                        </a:rPr>
                        <a:t>County</a:t>
                      </a:r>
                      <a:endParaRPr lang="en-US" sz="1200" b="1"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0" i="0" u="none" strike="noStrike" dirty="0">
                          <a:solidFill>
                            <a:srgbClr val="000000"/>
                          </a:solidFill>
                          <a:effectLst/>
                          <a:latin typeface="Calibri" panose="020F0502020204030204" pitchFamily="34" charset="0"/>
                        </a:rPr>
                        <a:t>0.845</a:t>
                      </a:r>
                      <a:r>
                        <a:rPr lang="en-US" sz="1100" b="0" i="0" u="none" strike="noStrike" dirty="0">
                          <a:solidFill>
                            <a:srgbClr val="FF0000"/>
                          </a:solidFill>
                          <a:effectLst/>
                          <a:latin typeface="Calibri" panose="020F0502020204030204" pitchFamily="34" charset="0"/>
                        </a:rPr>
                        <a:t>*</a:t>
                      </a:r>
                    </a:p>
                  </a:txBody>
                  <a:tcPr marL="9525" marR="9525" marT="9525" marB="0" anchor="b"/>
                </a:tc>
                <a:tc>
                  <a:txBody>
                    <a:bodyPr/>
                    <a:lstStyle/>
                    <a:p>
                      <a:pPr algn="ctr" fontAlgn="b"/>
                      <a:r>
                        <a:rPr lang="en-US" sz="1100" b="0" i="0" u="none" strike="noStrike" dirty="0">
                          <a:solidFill>
                            <a:srgbClr val="000000"/>
                          </a:solidFill>
                          <a:effectLst/>
                          <a:latin typeface="Calibri" panose="020F0502020204030204" pitchFamily="34" charset="0"/>
                        </a:rPr>
                        <a:t>-1.29%</a:t>
                      </a:r>
                    </a:p>
                  </a:txBody>
                  <a:tcPr marL="9525" marR="9525" marT="9525" marB="0" anchor="b"/>
                </a:tc>
                <a:tc>
                  <a:txBody>
                    <a:bodyPr/>
                    <a:lstStyle/>
                    <a:p>
                      <a:pPr algn="ctr" fontAlgn="b"/>
                      <a:r>
                        <a:rPr lang="en-US" sz="1100" u="none" strike="noStrike" dirty="0">
                          <a:effectLst/>
                        </a:rPr>
                        <a:t>0.856</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5.68%</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0.810</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0.87%</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0.803</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1.13%</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0.794</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5"/>
                  </a:ext>
                </a:extLst>
              </a:tr>
              <a:tr h="328004">
                <a:tc>
                  <a:txBody>
                    <a:bodyPr/>
                    <a:lstStyle/>
                    <a:p>
                      <a:pPr algn="l" fontAlgn="b"/>
                      <a:r>
                        <a:rPr lang="en-US" sz="1200" b="1" u="none" strike="noStrike" dirty="0">
                          <a:effectLst/>
                        </a:rPr>
                        <a:t>Local School</a:t>
                      </a:r>
                      <a:endParaRPr lang="en-US" sz="1200" b="1"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0" i="0" u="none" strike="noStrike" dirty="0">
                          <a:solidFill>
                            <a:srgbClr val="000000"/>
                          </a:solidFill>
                          <a:effectLst/>
                          <a:latin typeface="Calibri" panose="020F0502020204030204" pitchFamily="34" charset="0"/>
                        </a:rPr>
                        <a:t>1.228</a:t>
                      </a:r>
                      <a:r>
                        <a:rPr lang="en-US" sz="1100" b="0" i="0" u="none" strike="noStrike" dirty="0">
                          <a:solidFill>
                            <a:srgbClr val="FF0000"/>
                          </a:solidFill>
                          <a:effectLst/>
                          <a:latin typeface="Calibri" panose="020F0502020204030204" pitchFamily="34" charset="0"/>
                        </a:rPr>
                        <a:t>*</a:t>
                      </a:r>
                    </a:p>
                  </a:txBody>
                  <a:tcPr marL="9525" marR="9525" marT="9525" marB="0" anchor="b"/>
                </a:tc>
                <a:tc>
                  <a:txBody>
                    <a:bodyPr/>
                    <a:lstStyle/>
                    <a:p>
                      <a:pPr algn="ctr" fontAlgn="b"/>
                      <a:r>
                        <a:rPr lang="en-US" sz="1100" b="0" i="0" u="none" strike="noStrike" dirty="0">
                          <a:solidFill>
                            <a:srgbClr val="000000"/>
                          </a:solidFill>
                          <a:effectLst/>
                          <a:latin typeface="Calibri" panose="020F0502020204030204" pitchFamily="34" charset="0"/>
                        </a:rPr>
                        <a:t>2.41%</a:t>
                      </a:r>
                    </a:p>
                  </a:txBody>
                  <a:tcPr marL="9525" marR="9525" marT="9525" marB="0" anchor="b"/>
                </a:tc>
                <a:tc>
                  <a:txBody>
                    <a:bodyPr/>
                    <a:lstStyle/>
                    <a:p>
                      <a:pPr algn="ctr" fontAlgn="b"/>
                      <a:r>
                        <a:rPr lang="en-US" sz="1100" u="none" strike="noStrike" dirty="0">
                          <a:effectLst/>
                        </a:rPr>
                        <a:t>1.199</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2.22%</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1.173</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2.89%</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1.140</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7.75%</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0" i="0" u="none" strike="noStrike" dirty="0">
                          <a:solidFill>
                            <a:schemeClr val="dk1"/>
                          </a:solidFill>
                          <a:effectLst/>
                          <a:latin typeface="+mn-lt"/>
                        </a:rPr>
                        <a:t>1.058</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6"/>
                  </a:ext>
                </a:extLst>
              </a:tr>
              <a:tr h="328004">
                <a:tc>
                  <a:txBody>
                    <a:bodyPr/>
                    <a:lstStyle/>
                    <a:p>
                      <a:pPr algn="l" fontAlgn="b"/>
                      <a:r>
                        <a:rPr lang="en-US" sz="1200" b="1" u="none" strike="noStrike" dirty="0">
                          <a:effectLst/>
                        </a:rPr>
                        <a:t>Regional HS</a:t>
                      </a:r>
                      <a:endParaRPr lang="en-US" sz="1200" b="1"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0" i="0" u="none" strike="noStrike" dirty="0">
                          <a:solidFill>
                            <a:srgbClr val="000000"/>
                          </a:solidFill>
                          <a:effectLst/>
                          <a:latin typeface="Calibri" panose="020F0502020204030204" pitchFamily="34" charset="0"/>
                        </a:rPr>
                        <a:t>0.495</a:t>
                      </a:r>
                      <a:r>
                        <a:rPr lang="en-US" sz="1100" b="0" i="0" u="none" strike="noStrike" dirty="0">
                          <a:solidFill>
                            <a:srgbClr val="FF0000"/>
                          </a:solidFill>
                          <a:effectLst/>
                          <a:latin typeface="Calibri" panose="020F0502020204030204" pitchFamily="34" charset="0"/>
                        </a:rPr>
                        <a:t>*</a:t>
                      </a:r>
                    </a:p>
                  </a:txBody>
                  <a:tcPr marL="9525" marR="9525" marT="9525" marB="0" anchor="b"/>
                </a:tc>
                <a:tc>
                  <a:txBody>
                    <a:bodyPr/>
                    <a:lstStyle/>
                    <a:p>
                      <a:pPr algn="ctr" fontAlgn="b"/>
                      <a:r>
                        <a:rPr lang="en-US" sz="1100" b="0" i="0" u="none" strike="noStrike" dirty="0">
                          <a:solidFill>
                            <a:srgbClr val="000000"/>
                          </a:solidFill>
                          <a:effectLst/>
                          <a:latin typeface="Calibri" panose="020F0502020204030204" pitchFamily="34" charset="0"/>
                        </a:rPr>
                        <a:t>-1.00%</a:t>
                      </a:r>
                    </a:p>
                  </a:txBody>
                  <a:tcPr marL="9525" marR="9525" marT="9525" marB="0" anchor="b"/>
                </a:tc>
                <a:tc>
                  <a:txBody>
                    <a:bodyPr/>
                    <a:lstStyle/>
                    <a:p>
                      <a:pPr algn="ctr" fontAlgn="b"/>
                      <a:r>
                        <a:rPr lang="en-US" sz="1100" u="none" strike="noStrike">
                          <a:effectLst/>
                        </a:rPr>
                        <a:t>0.500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0.00%</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0.500</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0.20%</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0.499</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-3.29%</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0.516</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7"/>
                  </a:ext>
                </a:extLst>
              </a:tr>
            </a:tbl>
          </a:graphicData>
        </a:graphic>
      </p:graphicFrame>
      <p:sp>
        <p:nvSpPr>
          <p:cNvPr id="4" name="TextBox 3">
            <a:extLst>
              <a:ext uri="{FF2B5EF4-FFF2-40B4-BE49-F238E27FC236}">
                <a16:creationId xmlns:a16="http://schemas.microsoft.com/office/drawing/2014/main" id="{F2E0A68D-3141-4655-987A-46468805D496}"/>
              </a:ext>
            </a:extLst>
          </p:cNvPr>
          <p:cNvSpPr txBox="1"/>
          <p:nvPr/>
        </p:nvSpPr>
        <p:spPr>
          <a:xfrm>
            <a:off x="1371599" y="4532154"/>
            <a:ext cx="1644283" cy="307777"/>
          </a:xfrm>
          <a:prstGeom prst="rect">
            <a:avLst/>
          </a:prstGeom>
          <a:noFill/>
        </p:spPr>
        <p:txBody>
          <a:bodyPr wrap="square" rtlCol="0">
            <a:spAutoFit/>
          </a:bodyPr>
          <a:lstStyle/>
          <a:p>
            <a:r>
              <a:rPr lang="en-US" sz="1400" b="1" dirty="0">
                <a:solidFill>
                  <a:srgbClr val="FF0000"/>
                </a:solidFill>
              </a:rPr>
              <a:t>*Note:  estimated</a:t>
            </a:r>
          </a:p>
        </p:txBody>
      </p:sp>
    </p:spTree>
    <p:extLst>
      <p:ext uri="{BB962C8B-B14F-4D97-AF65-F5344CB8AC3E}">
        <p14:creationId xmlns:p14="http://schemas.microsoft.com/office/powerpoint/2010/main" val="363990807"/>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555695"/>
            <a:ext cx="7043208" cy="1523494"/>
          </a:xfrm>
        </p:spPr>
        <p:txBody>
          <a:bodyPr/>
          <a:lstStyle/>
          <a:p>
            <a:r>
              <a:rPr lang="en-US" sz="4400" dirty="0"/>
              <a:t>How much will this budget cost the average tax payer?</a:t>
            </a:r>
          </a:p>
        </p:txBody>
      </p:sp>
      <p:sp>
        <p:nvSpPr>
          <p:cNvPr id="3" name="Subtitle 2"/>
          <p:cNvSpPr>
            <a:spLocks noGrp="1"/>
          </p:cNvSpPr>
          <p:nvPr>
            <p:ph type="subTitle" idx="1"/>
          </p:nvPr>
        </p:nvSpPr>
        <p:spPr>
          <a:xfrm>
            <a:off x="533400" y="2209800"/>
            <a:ext cx="7257952" cy="2362200"/>
          </a:xfrm>
        </p:spPr>
        <p:txBody>
          <a:bodyPr/>
          <a:lstStyle/>
          <a:p>
            <a:r>
              <a:rPr lang="en-US" dirty="0"/>
              <a:t>The average home is assessed at 167,505.00 and will pay 1,936.36 this year in Municipal Taxes.</a:t>
            </a:r>
          </a:p>
          <a:p>
            <a:endParaRPr lang="en-US" dirty="0"/>
          </a:p>
          <a:p>
            <a:r>
              <a:rPr lang="en-US" dirty="0"/>
              <a:t>For 2018, there will be a </a:t>
            </a:r>
            <a:r>
              <a:rPr lang="en-US" b="1" i="1" dirty="0"/>
              <a:t>2 cents increase </a:t>
            </a:r>
            <a:r>
              <a:rPr lang="en-US" b="1" dirty="0"/>
              <a:t>($0.02 per $1000) </a:t>
            </a:r>
            <a:r>
              <a:rPr lang="en-US" dirty="0"/>
              <a:t>in Municipal Tax from 2017.</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15200" y="4702611"/>
            <a:ext cx="1644283" cy="1644283"/>
          </a:xfrm>
          <a:prstGeom prst="rect">
            <a:avLst/>
          </a:prstGeom>
        </p:spPr>
      </p:pic>
    </p:spTree>
    <p:extLst>
      <p:ext uri="{BB962C8B-B14F-4D97-AF65-F5344CB8AC3E}">
        <p14:creationId xmlns:p14="http://schemas.microsoft.com/office/powerpoint/2010/main" val="894914777"/>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476829"/>
            <a:ext cx="7664283" cy="1523494"/>
          </a:xfrm>
        </p:spPr>
        <p:txBody>
          <a:bodyPr/>
          <a:lstStyle/>
          <a:p>
            <a:r>
              <a:rPr lang="en-US" sz="4000" u="sng" dirty="0"/>
              <a:t>5-Year Comp in Cents ($0.00) per $1000</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9000" y="4724400"/>
            <a:ext cx="1644283" cy="1644283"/>
          </a:xfrm>
          <a:prstGeom prst="rect">
            <a:avLst/>
          </a:prstGeom>
        </p:spPr>
      </p:pic>
      <p:graphicFrame>
        <p:nvGraphicFramePr>
          <p:cNvPr id="7" name="Table 6"/>
          <p:cNvGraphicFramePr>
            <a:graphicFrameLocks noGrp="1"/>
          </p:cNvGraphicFramePr>
          <p:nvPr>
            <p:extLst>
              <p:ext uri="{D42A27DB-BD31-4B8C-83A1-F6EECF244321}">
                <p14:modId xmlns:p14="http://schemas.microsoft.com/office/powerpoint/2010/main" val="4127860903"/>
              </p:ext>
            </p:extLst>
          </p:nvPr>
        </p:nvGraphicFramePr>
        <p:xfrm>
          <a:off x="1524000" y="2000323"/>
          <a:ext cx="6096000" cy="2494280"/>
        </p:xfrm>
        <a:graphic>
          <a:graphicData uri="http://schemas.openxmlformats.org/drawingml/2006/table">
            <a:tbl>
              <a:tblPr firstRow="1" bandRow="1">
                <a:tableStyleId>{21E4AEA4-8DFA-4A89-87EB-49C32662AFE0}</a:tableStyleId>
              </a:tblPr>
              <a:tblGrid>
                <a:gridCol w="1447800">
                  <a:extLst>
                    <a:ext uri="{9D8B030D-6E8A-4147-A177-3AD203B41FA5}">
                      <a16:colId xmlns:a16="http://schemas.microsoft.com/office/drawing/2014/main" val="20000"/>
                    </a:ext>
                  </a:extLst>
                </a:gridCol>
                <a:gridCol w="2895600">
                  <a:extLst>
                    <a:ext uri="{9D8B030D-6E8A-4147-A177-3AD203B41FA5}">
                      <a16:colId xmlns:a16="http://schemas.microsoft.com/office/drawing/2014/main" val="20001"/>
                    </a:ext>
                  </a:extLst>
                </a:gridCol>
                <a:gridCol w="1752600">
                  <a:extLst>
                    <a:ext uri="{9D8B030D-6E8A-4147-A177-3AD203B41FA5}">
                      <a16:colId xmlns:a16="http://schemas.microsoft.com/office/drawing/2014/main" val="20002"/>
                    </a:ext>
                  </a:extLst>
                </a:gridCol>
              </a:tblGrid>
              <a:tr h="370840">
                <a:tc>
                  <a:txBody>
                    <a:bodyPr/>
                    <a:lstStyle/>
                    <a:p>
                      <a:pPr algn="ctr"/>
                      <a:r>
                        <a:rPr lang="en-US" dirty="0"/>
                        <a:t>YEAR</a:t>
                      </a:r>
                    </a:p>
                  </a:txBody>
                  <a:tcPr/>
                </a:tc>
                <a:tc>
                  <a:txBody>
                    <a:bodyPr/>
                    <a:lstStyle/>
                    <a:p>
                      <a:pPr algn="ctr"/>
                      <a:r>
                        <a:rPr lang="en-US" dirty="0"/>
                        <a:t>AMOUNT OF</a:t>
                      </a:r>
                      <a:r>
                        <a:rPr lang="en-US" baseline="0" dirty="0"/>
                        <a:t> </a:t>
                      </a:r>
                      <a:r>
                        <a:rPr lang="en-US" dirty="0"/>
                        <a:t>INCREASE/DECREASE ($0.00)</a:t>
                      </a:r>
                    </a:p>
                  </a:txBody>
                  <a:tcPr/>
                </a:tc>
                <a:tc>
                  <a:txBody>
                    <a:bodyPr/>
                    <a:lstStyle/>
                    <a:p>
                      <a:pPr algn="ctr"/>
                      <a:r>
                        <a:rPr lang="en-US" dirty="0"/>
                        <a:t>CENTS PER $1,000</a:t>
                      </a:r>
                    </a:p>
                  </a:txBody>
                  <a:tcPr/>
                </a:tc>
                <a:extLst>
                  <a:ext uri="{0D108BD9-81ED-4DB2-BD59-A6C34878D82A}">
                    <a16:rowId xmlns:a16="http://schemas.microsoft.com/office/drawing/2014/main" val="10000"/>
                  </a:ext>
                </a:extLst>
              </a:tr>
              <a:tr h="370840">
                <a:tc>
                  <a:txBody>
                    <a:bodyPr/>
                    <a:lstStyle/>
                    <a:p>
                      <a:pPr algn="ctr"/>
                      <a:r>
                        <a:rPr lang="en-US" dirty="0"/>
                        <a:t>2018</a:t>
                      </a:r>
                    </a:p>
                  </a:txBody>
                  <a:tcPr/>
                </a:tc>
                <a:tc>
                  <a:txBody>
                    <a:bodyPr/>
                    <a:lstStyle/>
                    <a:p>
                      <a:pPr algn="ctr"/>
                      <a:r>
                        <a:rPr lang="en-US" dirty="0"/>
                        <a:t>99,702.71</a:t>
                      </a:r>
                    </a:p>
                  </a:txBody>
                  <a:tcPr/>
                </a:tc>
                <a:tc>
                  <a:txBody>
                    <a:bodyPr/>
                    <a:lstStyle/>
                    <a:p>
                      <a:pPr algn="ctr"/>
                      <a:r>
                        <a:rPr lang="en-US" dirty="0"/>
                        <a:t>1.26</a:t>
                      </a:r>
                    </a:p>
                  </a:txBody>
                  <a:tcPr/>
                </a:tc>
                <a:extLst>
                  <a:ext uri="{0D108BD9-81ED-4DB2-BD59-A6C34878D82A}">
                    <a16:rowId xmlns:a16="http://schemas.microsoft.com/office/drawing/2014/main" val="10001"/>
                  </a:ext>
                </a:extLst>
              </a:tr>
              <a:tr h="370840">
                <a:tc>
                  <a:txBody>
                    <a:bodyPr/>
                    <a:lstStyle/>
                    <a:p>
                      <a:pPr algn="ctr"/>
                      <a:r>
                        <a:rPr lang="en-US" dirty="0"/>
                        <a:t>2017</a:t>
                      </a:r>
                    </a:p>
                  </a:txBody>
                  <a:tcPr/>
                </a:tc>
                <a:tc>
                  <a:txBody>
                    <a:bodyPr/>
                    <a:lstStyle/>
                    <a:p>
                      <a:pPr algn="ctr"/>
                      <a:r>
                        <a:rPr lang="en-US" dirty="0"/>
                        <a:t>(67,157.30)</a:t>
                      </a:r>
                    </a:p>
                  </a:txBody>
                  <a:tcPr/>
                </a:tc>
                <a:tc>
                  <a:txBody>
                    <a:bodyPr/>
                    <a:lstStyle/>
                    <a:p>
                      <a:pPr algn="ctr"/>
                      <a:r>
                        <a:rPr lang="en-US" dirty="0"/>
                        <a:t>-0.85</a:t>
                      </a:r>
                    </a:p>
                  </a:txBody>
                  <a:tcPr/>
                </a:tc>
                <a:extLst>
                  <a:ext uri="{0D108BD9-81ED-4DB2-BD59-A6C34878D82A}">
                    <a16:rowId xmlns:a16="http://schemas.microsoft.com/office/drawing/2014/main" val="10002"/>
                  </a:ext>
                </a:extLst>
              </a:tr>
              <a:tr h="370840">
                <a:tc>
                  <a:txBody>
                    <a:bodyPr/>
                    <a:lstStyle/>
                    <a:p>
                      <a:pPr algn="ctr"/>
                      <a:r>
                        <a:rPr lang="en-US" dirty="0"/>
                        <a:t>2016</a:t>
                      </a:r>
                    </a:p>
                  </a:txBody>
                  <a:tcPr/>
                </a:tc>
                <a:tc>
                  <a:txBody>
                    <a:bodyPr/>
                    <a:lstStyle/>
                    <a:p>
                      <a:pPr algn="ctr"/>
                      <a:r>
                        <a:rPr lang="en-US" dirty="0"/>
                        <a:t>207,503.86</a:t>
                      </a:r>
                    </a:p>
                  </a:txBody>
                  <a:tcPr/>
                </a:tc>
                <a:tc>
                  <a:txBody>
                    <a:bodyPr/>
                    <a:lstStyle/>
                    <a:p>
                      <a:pPr algn="ctr"/>
                      <a:r>
                        <a:rPr lang="en-US" dirty="0"/>
                        <a:t>2.61</a:t>
                      </a:r>
                    </a:p>
                  </a:txBody>
                  <a:tcPr/>
                </a:tc>
                <a:extLst>
                  <a:ext uri="{0D108BD9-81ED-4DB2-BD59-A6C34878D82A}">
                    <a16:rowId xmlns:a16="http://schemas.microsoft.com/office/drawing/2014/main" val="10003"/>
                  </a:ext>
                </a:extLst>
              </a:tr>
              <a:tr h="370840">
                <a:tc>
                  <a:txBody>
                    <a:bodyPr/>
                    <a:lstStyle/>
                    <a:p>
                      <a:pPr algn="ctr"/>
                      <a:r>
                        <a:rPr lang="en-US" dirty="0"/>
                        <a:t>2015</a:t>
                      </a:r>
                    </a:p>
                  </a:txBody>
                  <a:tcPr/>
                </a:tc>
                <a:tc>
                  <a:txBody>
                    <a:bodyPr/>
                    <a:lstStyle/>
                    <a:p>
                      <a:pPr algn="ctr"/>
                      <a:r>
                        <a:rPr lang="en-US" dirty="0"/>
                        <a:t>118,863.44</a:t>
                      </a:r>
                    </a:p>
                  </a:txBody>
                  <a:tcPr/>
                </a:tc>
                <a:tc>
                  <a:txBody>
                    <a:bodyPr/>
                    <a:lstStyle/>
                    <a:p>
                      <a:pPr algn="ctr"/>
                      <a:r>
                        <a:rPr lang="en-US" dirty="0"/>
                        <a:t>1.47</a:t>
                      </a:r>
                    </a:p>
                  </a:txBody>
                  <a:tcPr/>
                </a:tc>
                <a:extLst>
                  <a:ext uri="{0D108BD9-81ED-4DB2-BD59-A6C34878D82A}">
                    <a16:rowId xmlns:a16="http://schemas.microsoft.com/office/drawing/2014/main" val="10004"/>
                  </a:ext>
                </a:extLst>
              </a:tr>
              <a:tr h="370840">
                <a:tc>
                  <a:txBody>
                    <a:bodyPr/>
                    <a:lstStyle/>
                    <a:p>
                      <a:pPr algn="ctr"/>
                      <a:r>
                        <a:rPr lang="en-US" dirty="0"/>
                        <a:t>2014</a:t>
                      </a:r>
                    </a:p>
                  </a:txBody>
                  <a:tcPr/>
                </a:tc>
                <a:tc>
                  <a:txBody>
                    <a:bodyPr/>
                    <a:lstStyle/>
                    <a:p>
                      <a:pPr algn="ctr"/>
                      <a:r>
                        <a:rPr lang="en-US" dirty="0"/>
                        <a:t>322,000.00</a:t>
                      </a:r>
                    </a:p>
                  </a:txBody>
                  <a:tcPr/>
                </a:tc>
                <a:tc>
                  <a:txBody>
                    <a:bodyPr/>
                    <a:lstStyle/>
                    <a:p>
                      <a:pPr algn="ctr"/>
                      <a:r>
                        <a:rPr lang="en-US" dirty="0"/>
                        <a:t>3.99</a:t>
                      </a:r>
                    </a:p>
                  </a:txBody>
                  <a:tcPr/>
                </a:tc>
                <a:extLst>
                  <a:ext uri="{0D108BD9-81ED-4DB2-BD59-A6C34878D82A}">
                    <a16:rowId xmlns:a16="http://schemas.microsoft.com/office/drawing/2014/main" val="10005"/>
                  </a:ext>
                </a:extLst>
              </a:tr>
            </a:tbl>
          </a:graphicData>
        </a:graphic>
      </p:graphicFrame>
      <p:sp>
        <p:nvSpPr>
          <p:cNvPr id="3" name="Arrow: Up 2">
            <a:extLst>
              <a:ext uri="{FF2B5EF4-FFF2-40B4-BE49-F238E27FC236}">
                <a16:creationId xmlns:a16="http://schemas.microsoft.com/office/drawing/2014/main" id="{2DB3DE59-6269-44B8-8252-492990E9E37D}"/>
              </a:ext>
            </a:extLst>
          </p:cNvPr>
          <p:cNvSpPr/>
          <p:nvPr/>
        </p:nvSpPr>
        <p:spPr bwMode="auto">
          <a:xfrm>
            <a:off x="7154982" y="3370416"/>
            <a:ext cx="242317" cy="304800"/>
          </a:xfrm>
          <a:prstGeom prst="upArrow">
            <a:avLst/>
          </a:prstGeom>
          <a:solidFill>
            <a:srgbClr val="FF000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a:solidFill>
                <a:schemeClr val="tx1"/>
              </a:solidFill>
              <a:latin typeface="Segoe" pitchFamily="34" charset="0"/>
            </a:endParaRPr>
          </a:p>
        </p:txBody>
      </p:sp>
      <p:sp>
        <p:nvSpPr>
          <p:cNvPr id="6" name="Arrow: Up 5">
            <a:extLst>
              <a:ext uri="{FF2B5EF4-FFF2-40B4-BE49-F238E27FC236}">
                <a16:creationId xmlns:a16="http://schemas.microsoft.com/office/drawing/2014/main" id="{273BE6EF-0956-407E-AECE-6EE47EE81729}"/>
              </a:ext>
            </a:extLst>
          </p:cNvPr>
          <p:cNvSpPr/>
          <p:nvPr/>
        </p:nvSpPr>
        <p:spPr bwMode="auto">
          <a:xfrm rot="10800000">
            <a:off x="7154983" y="3790052"/>
            <a:ext cx="242316" cy="304800"/>
          </a:xfrm>
          <a:prstGeom prst="upArrow">
            <a:avLst/>
          </a:prstGeom>
          <a:solidFill>
            <a:srgbClr val="00B05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a:solidFill>
                <a:schemeClr val="tx1"/>
              </a:solidFill>
              <a:latin typeface="Segoe" pitchFamily="34" charset="0"/>
            </a:endParaRPr>
          </a:p>
        </p:txBody>
      </p:sp>
      <p:sp>
        <p:nvSpPr>
          <p:cNvPr id="9" name="Arrow: Up 8">
            <a:extLst>
              <a:ext uri="{FF2B5EF4-FFF2-40B4-BE49-F238E27FC236}">
                <a16:creationId xmlns:a16="http://schemas.microsoft.com/office/drawing/2014/main" id="{82512300-6EC0-41BF-8757-B95A7668514E}"/>
              </a:ext>
            </a:extLst>
          </p:cNvPr>
          <p:cNvSpPr/>
          <p:nvPr/>
        </p:nvSpPr>
        <p:spPr bwMode="auto">
          <a:xfrm rot="10800000">
            <a:off x="7154983" y="3057561"/>
            <a:ext cx="242316" cy="304800"/>
          </a:xfrm>
          <a:prstGeom prst="upArrow">
            <a:avLst/>
          </a:prstGeom>
          <a:solidFill>
            <a:srgbClr val="00B05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a:solidFill>
                <a:schemeClr val="tx1"/>
              </a:solidFill>
              <a:latin typeface="Segoe" pitchFamily="34" charset="0"/>
            </a:endParaRPr>
          </a:p>
        </p:txBody>
      </p:sp>
      <p:sp>
        <p:nvSpPr>
          <p:cNvPr id="8" name="Arrow: Up 7">
            <a:extLst>
              <a:ext uri="{FF2B5EF4-FFF2-40B4-BE49-F238E27FC236}">
                <a16:creationId xmlns:a16="http://schemas.microsoft.com/office/drawing/2014/main" id="{3D810D35-C085-40CD-8AA0-53349AE32AA9}"/>
              </a:ext>
            </a:extLst>
          </p:cNvPr>
          <p:cNvSpPr/>
          <p:nvPr/>
        </p:nvSpPr>
        <p:spPr bwMode="auto">
          <a:xfrm>
            <a:off x="7154983" y="2657810"/>
            <a:ext cx="242316" cy="304800"/>
          </a:xfrm>
          <a:prstGeom prst="upArrow">
            <a:avLst/>
          </a:prstGeom>
          <a:solidFill>
            <a:srgbClr val="FFC00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a:solidFill>
                <a:schemeClr val="tx1"/>
              </a:solidFill>
              <a:latin typeface="Segoe" pitchFamily="34" charset="0"/>
            </a:endParaRPr>
          </a:p>
        </p:txBody>
      </p:sp>
    </p:spTree>
    <p:extLst>
      <p:ext uri="{BB962C8B-B14F-4D97-AF65-F5344CB8AC3E}">
        <p14:creationId xmlns:p14="http://schemas.microsoft.com/office/powerpoint/2010/main" val="1258039081"/>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2696"/>
            <a:ext cx="7421827" cy="1523494"/>
          </a:xfrm>
        </p:spPr>
        <p:txBody>
          <a:bodyPr/>
          <a:lstStyle/>
          <a:p>
            <a:r>
              <a:rPr lang="en-US" sz="4400" dirty="0"/>
              <a:t>Use of Your Local Tax Dollar</a:t>
            </a:r>
          </a:p>
        </p:txBody>
      </p:sp>
      <p:sp>
        <p:nvSpPr>
          <p:cNvPr id="3" name="Subtitle 2"/>
          <p:cNvSpPr>
            <a:spLocks noGrp="1"/>
          </p:cNvSpPr>
          <p:nvPr>
            <p:ph type="subTitle" idx="1"/>
          </p:nvPr>
        </p:nvSpPr>
        <p:spPr>
          <a:xfrm>
            <a:off x="4648200" y="2286000"/>
            <a:ext cx="7043208" cy="2362200"/>
          </a:xfrm>
        </p:spPr>
        <p:txBody>
          <a:bodyPr/>
          <a:lstStyle/>
          <a:p>
            <a:r>
              <a:rPr lang="en-US" sz="2400" u="sng" dirty="0"/>
              <a:t>Service</a:t>
            </a:r>
            <a:r>
              <a:rPr lang="en-US" sz="2400" dirty="0"/>
              <a:t>			</a:t>
            </a:r>
            <a:r>
              <a:rPr lang="en-US" sz="2400" u="sng" dirty="0"/>
              <a:t>Average Cost</a:t>
            </a:r>
          </a:p>
          <a:p>
            <a:r>
              <a:rPr lang="en-US" sz="2400" dirty="0"/>
              <a:t>Public Works		$325.19	</a:t>
            </a:r>
          </a:p>
          <a:p>
            <a:r>
              <a:rPr lang="en-US" sz="2400" dirty="0"/>
              <a:t>Public Safety		$455.14</a:t>
            </a:r>
          </a:p>
          <a:p>
            <a:pPr>
              <a:tabLst>
                <a:tab pos="2000250" algn="l"/>
              </a:tabLst>
            </a:pPr>
            <a:r>
              <a:rPr lang="en-US" sz="2400" dirty="0"/>
              <a:t>Admin/General		$135.87</a:t>
            </a:r>
          </a:p>
          <a:p>
            <a:pPr>
              <a:tabLst>
                <a:tab pos="2000250" algn="l"/>
              </a:tabLst>
            </a:pPr>
            <a:r>
              <a:rPr lang="en-US" sz="2400" dirty="0"/>
              <a:t>Solid Waste		$104.82</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9000" y="4572000"/>
            <a:ext cx="1644283" cy="1644283"/>
          </a:xfrm>
          <a:prstGeom prst="rect">
            <a:avLst/>
          </a:prstGeom>
        </p:spPr>
      </p:pic>
      <p:graphicFrame>
        <p:nvGraphicFramePr>
          <p:cNvPr id="6" name="Chart 5"/>
          <p:cNvGraphicFramePr/>
          <p:nvPr>
            <p:extLst>
              <p:ext uri="{D42A27DB-BD31-4B8C-83A1-F6EECF244321}">
                <p14:modId xmlns:p14="http://schemas.microsoft.com/office/powerpoint/2010/main" val="2292369215"/>
              </p:ext>
            </p:extLst>
          </p:nvPr>
        </p:nvGraphicFramePr>
        <p:xfrm>
          <a:off x="-2057400" y="526859"/>
          <a:ext cx="7620000" cy="4572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125526651"/>
      </p:ext>
    </p:extLst>
  </p:cSld>
  <p:clrMapOvr>
    <a:masterClrMapping/>
  </p:clrMapOvr>
  <p:transition>
    <p:fade/>
  </p:transition>
</p:sld>
</file>

<file path=ppt/theme/theme1.xml><?xml version="1.0" encoding="utf-8"?>
<a:theme xmlns:a="http://schemas.openxmlformats.org/drawingml/2006/main" name="1_White with Blue Bar Segoe Template_TP10286789">
  <a:themeElements>
    <a:clrScheme name="White - blue accents template template">
      <a:dk1>
        <a:srgbClr val="000000"/>
      </a:dk1>
      <a:lt1>
        <a:srgbClr val="FFFFFF"/>
      </a:lt1>
      <a:dk2>
        <a:srgbClr val="1D4775"/>
      </a:dk2>
      <a:lt2>
        <a:srgbClr val="FEF194"/>
      </a:lt2>
      <a:accent1>
        <a:srgbClr val="FFC000"/>
      </a:accent1>
      <a:accent2>
        <a:srgbClr val="3497AE"/>
      </a:accent2>
      <a:accent3>
        <a:srgbClr val="DF8045"/>
      </a:accent3>
      <a:accent4>
        <a:srgbClr val="7DCC2E"/>
      </a:accent4>
      <a:accent5>
        <a:srgbClr val="FF9929"/>
      </a:accent5>
      <a:accent6>
        <a:srgbClr val="A061C3"/>
      </a:accent6>
      <a:hlink>
        <a:srgbClr val="1D4775"/>
      </a:hlink>
      <a:folHlink>
        <a:srgbClr val="1D47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EEFD162-EDAF-40F1-8DE6-8C07E9AEC85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Sample presentation slides (White with blue bar design)</Template>
  <TotalTime>2359</TotalTime>
  <Words>1169</Words>
  <Application>Microsoft Office PowerPoint</Application>
  <PresentationFormat>On-screen Show (4:3)</PresentationFormat>
  <Paragraphs>176</Paragraphs>
  <Slides>12</Slides>
  <Notes>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12</vt:i4>
      </vt:variant>
    </vt:vector>
  </HeadingPairs>
  <TitlesOfParts>
    <vt:vector size="19" baseType="lpstr">
      <vt:lpstr>Arial</vt:lpstr>
      <vt:lpstr>Calibri</vt:lpstr>
      <vt:lpstr>Courier New</vt:lpstr>
      <vt:lpstr>Segoe</vt:lpstr>
      <vt:lpstr>Wingdings</vt:lpstr>
      <vt:lpstr>1_White with Blue Bar Segoe Template_TP10286789</vt:lpstr>
      <vt:lpstr>White with Courier font for code slides</vt:lpstr>
      <vt:lpstr>2018 Municipal Budget Review </vt:lpstr>
      <vt:lpstr>PowerPoint Presentation</vt:lpstr>
      <vt:lpstr>Process</vt:lpstr>
      <vt:lpstr>ADOPTED BUDGET HISTORY</vt:lpstr>
      <vt:lpstr>Total Local Tax Revenue History </vt:lpstr>
      <vt:lpstr>5-Year Tax Rate Comparison </vt:lpstr>
      <vt:lpstr>How much will this budget cost the average tax payer?</vt:lpstr>
      <vt:lpstr>5-Year Comp in Cents ($0.00) per $1000</vt:lpstr>
      <vt:lpstr>Use of Your Local Tax Dollar</vt:lpstr>
      <vt:lpstr>Bond Rating</vt:lpstr>
      <vt:lpstr>Resources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Office Reorganization</dc:title>
  <dc:creator>Joshua Tregear</dc:creator>
  <cp:keywords/>
  <cp:lastModifiedBy>Joshua Tregear</cp:lastModifiedBy>
  <cp:revision>70</cp:revision>
  <cp:lastPrinted>2018-04-26T14:41:10Z</cp:lastPrinted>
  <dcterms:created xsi:type="dcterms:W3CDTF">2016-02-01T19:25:56Z</dcterms:created>
  <dcterms:modified xsi:type="dcterms:W3CDTF">2018-05-24T17:29:50Z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TC102867899990</vt:lpwstr>
  </property>
</Properties>
</file>