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2.xml" ContentType="application/vnd.openxmlformats-officedocument.presentationml.notesSlide+xml"/>
  <Override PartName="/ppt/notesSlides/notesSlide3.xml" ContentType="application/vnd.openxmlformats-officedocument.presentationml.notesSlide+xml"/>
  <Override PartName="/ppt/comments/comment1.xml" ContentType="application/vnd.openxmlformats-officedocument.presentationml.comments+xml"/>
  <Override PartName="/ppt/notesSlides/notesSlide4.xml" ContentType="application/vnd.openxmlformats-officedocument.presentationml.notesSlide+xml"/>
  <Override PartName="/ppt/notesSlides/notesSlide5.xml" ContentType="application/vnd.openxmlformats-officedocument.presentationml.notesSlide+xml"/>
  <Override PartName="/ppt/comments/comment2.xml" ContentType="application/vnd.openxmlformats-officedocument.presentationml.comments+xml"/>
  <Override PartName="/ppt/notesSlides/notesSlide6.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omments/comment3.xml" ContentType="application/vnd.openxmlformats-officedocument.presentationml.comment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2" r:id="rId2"/>
    <p:sldMasterId id="2147483674" r:id="rId3"/>
  </p:sldMasterIdLst>
  <p:notesMasterIdLst>
    <p:notesMasterId r:id="rId19"/>
  </p:notesMasterIdLst>
  <p:sldIdLst>
    <p:sldId id="257" r:id="rId4"/>
    <p:sldId id="283" r:id="rId5"/>
    <p:sldId id="286" r:id="rId6"/>
    <p:sldId id="288" r:id="rId7"/>
    <p:sldId id="297" r:id="rId8"/>
    <p:sldId id="296" r:id="rId9"/>
    <p:sldId id="289" r:id="rId10"/>
    <p:sldId id="290" r:id="rId11"/>
    <p:sldId id="291" r:id="rId12"/>
    <p:sldId id="294" r:id="rId13"/>
    <p:sldId id="295" r:id="rId14"/>
    <p:sldId id="273" r:id="rId15"/>
    <p:sldId id="293" r:id="rId16"/>
    <p:sldId id="284" r:id="rId17"/>
    <p:sldId id="287" r:id="rId18"/>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5C5B058C-A9F2-47D6-B032-2E2ABC289792}">
          <p14:sldIdLst>
            <p14:sldId id="257"/>
            <p14:sldId id="283"/>
            <p14:sldId id="286"/>
            <p14:sldId id="288"/>
            <p14:sldId id="297"/>
            <p14:sldId id="296"/>
            <p14:sldId id="289"/>
          </p14:sldIdLst>
        </p14:section>
        <p14:section name="Untitled Section" id="{B3245FB9-A645-4126-B391-0CFD69D9D910}">
          <p14:sldIdLst>
            <p14:sldId id="290"/>
            <p14:sldId id="291"/>
            <p14:sldId id="294"/>
          </p14:sldIdLst>
        </p14:section>
        <p14:section name="Untitled Section" id="{E73A17C8-C2C5-487E-B52C-7A6637213C45}">
          <p14:sldIdLst>
            <p14:sldId id="295"/>
            <p14:sldId id="273"/>
            <p14:sldId id="293"/>
            <p14:sldId id="284"/>
            <p14:sldId id="287"/>
          </p14:sldIdLst>
        </p14:section>
      </p14:sectionLst>
    </p:ex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Josh Tregear" initials="JT" lastIdx="3" clrIdx="0">
    <p:extLst>
      <p:ext uri="{19B8F6BF-5375-455C-9EA6-DF929625EA0E}">
        <p15:presenceInfo xmlns:p15="http://schemas.microsoft.com/office/powerpoint/2012/main" userId="S-1-5-21-675144050-1552350285-3145378408-1631" providerId="AD"/>
      </p:ext>
    </p:extLst>
  </p:cmAuthor>
  <p:cmAuthor id="2" name="Joshua Tregear" initials="JT" lastIdx="7" clrIdx="1">
    <p:extLst>
      <p:ext uri="{19B8F6BF-5375-455C-9EA6-DF929625EA0E}">
        <p15:presenceInfo xmlns:p15="http://schemas.microsoft.com/office/powerpoint/2012/main" userId="0b23e903409e58fe" providerId="Windows Live"/>
      </p:ext>
    </p:extLst>
  </p:cmAuthor>
  <p:cmAuthor id="3" name="Maria Fasulo" initials="MF" lastIdx="1" clrIdx="2">
    <p:extLst>
      <p:ext uri="{19B8F6BF-5375-455C-9EA6-DF929625EA0E}">
        <p15:presenceInfo xmlns:p15="http://schemas.microsoft.com/office/powerpoint/2012/main" userId="2c63852f1ff159dc" providerId="Windows Live"/>
      </p:ext>
    </p:extLst>
  </p:cmAuthor>
  <p:cmAuthor id="4" name="Maria Fasulo" initials="MF [2]" lastIdx="2" clrIdx="3">
    <p:extLst>
      <p:ext uri="{19B8F6BF-5375-455C-9EA6-DF929625EA0E}">
        <p15:presenceInfo xmlns:p15="http://schemas.microsoft.com/office/powerpoint/2012/main" userId="S-1-5-21-675144050-1552350285-3145378408-1107" providerId="AD"/>
      </p:ext>
    </p:extLst>
  </p:cmAuthor>
  <p:cmAuthor id="5" name="Maria Fasulo" initials="MF [3]" lastIdx="4" clrIdx="4">
    <p:extLst>
      <p:ext uri="{19B8F6BF-5375-455C-9EA6-DF929625EA0E}">
        <p15:presenceInfo xmlns:p15="http://schemas.microsoft.com/office/powerpoint/2012/main" userId="S::finance@bellmawr.com::d2587ce8-88c3-4f7e-891d-60d3acc991d3"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001" autoAdjust="0"/>
    <p:restoredTop sz="94660"/>
  </p:normalViewPr>
  <p:slideViewPr>
    <p:cSldViewPr>
      <p:cViewPr varScale="1">
        <p:scale>
          <a:sx n="75" d="100"/>
          <a:sy n="75" d="100"/>
        </p:scale>
        <p:origin x="1320" y="78"/>
      </p:cViewPr>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3" Type="http://schemas.openxmlformats.org/officeDocument/2006/relationships/slideMaster" Target="slideMasters/slideMaster2.xml"/><Relationship Id="rId21" Type="http://schemas.openxmlformats.org/officeDocument/2006/relationships/presProps" Target="presProps.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 Type="http://schemas.openxmlformats.org/officeDocument/2006/relationships/slideMaster" Target="slideMasters/slideMaster1.xml"/><Relationship Id="rId16" Type="http://schemas.openxmlformats.org/officeDocument/2006/relationships/slide" Target="slides/slide13.xml"/><Relationship Id="rId20" Type="http://schemas.openxmlformats.org/officeDocument/2006/relationships/commentAuthors" Target="commentAuthors.xml"/><Relationship Id="rId1" Type="http://schemas.openxmlformats.org/officeDocument/2006/relationships/customXml" Target="../customXml/item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tableStyles" Target="tableStyles.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theme" Target="theme/theme1.xml"/><Relationship Id="rId10" Type="http://schemas.openxmlformats.org/officeDocument/2006/relationships/slide" Target="slides/slide7.xml"/><Relationship Id="rId19" Type="http://schemas.openxmlformats.org/officeDocument/2006/relationships/notesMaster" Target="notesMasters/notesMaster1.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viewProps" Target="viewProps.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
          <c:y val="0"/>
          <c:w val="0.557048763641387"/>
          <c:h val="0.89802115712579866"/>
        </c:manualLayout>
      </c:layout>
      <c:pieChart>
        <c:varyColors val="1"/>
        <c:ser>
          <c:idx val="1"/>
          <c:order val="0"/>
          <c:dPt>
            <c:idx val="0"/>
            <c:bubble3D val="0"/>
            <c:spPr>
              <a:solidFill>
                <a:schemeClr val="accent1"/>
              </a:solidFill>
              <a:ln w="19050">
                <a:solidFill>
                  <a:schemeClr val="lt1"/>
                </a:solidFill>
              </a:ln>
              <a:effectLst/>
            </c:spPr>
            <c:extLst>
              <c:ext xmlns:c16="http://schemas.microsoft.com/office/drawing/2014/chart" uri="{C3380CC4-5D6E-409C-BE32-E72D297353CC}">
                <c16:uniqueId val="{00000001-CF7B-4088-8ACA-B0B439E15F0F}"/>
              </c:ext>
            </c:extLst>
          </c:dPt>
          <c:dPt>
            <c:idx val="1"/>
            <c:bubble3D val="0"/>
            <c:spPr>
              <a:solidFill>
                <a:schemeClr val="accent2"/>
              </a:solidFill>
              <a:ln w="19050">
                <a:solidFill>
                  <a:schemeClr val="lt1"/>
                </a:solidFill>
              </a:ln>
              <a:effectLst/>
            </c:spPr>
            <c:extLst>
              <c:ext xmlns:c16="http://schemas.microsoft.com/office/drawing/2014/chart" uri="{C3380CC4-5D6E-409C-BE32-E72D297353CC}">
                <c16:uniqueId val="{00000003-CF7B-4088-8ACA-B0B439E15F0F}"/>
              </c:ext>
            </c:extLst>
          </c:dPt>
          <c:dPt>
            <c:idx val="2"/>
            <c:bubble3D val="0"/>
            <c:spPr>
              <a:solidFill>
                <a:schemeClr val="accent3"/>
              </a:solidFill>
              <a:ln w="19050">
                <a:solidFill>
                  <a:schemeClr val="lt1"/>
                </a:solidFill>
              </a:ln>
              <a:effectLst/>
            </c:spPr>
            <c:extLst>
              <c:ext xmlns:c16="http://schemas.microsoft.com/office/drawing/2014/chart" uri="{C3380CC4-5D6E-409C-BE32-E72D297353CC}">
                <c16:uniqueId val="{00000005-CF7B-4088-8ACA-B0B439E15F0F}"/>
              </c:ext>
            </c:extLst>
          </c:dPt>
          <c:dPt>
            <c:idx val="3"/>
            <c:bubble3D val="0"/>
            <c:spPr>
              <a:solidFill>
                <a:schemeClr val="accent4"/>
              </a:solidFill>
              <a:ln w="19050">
                <a:solidFill>
                  <a:schemeClr val="lt1"/>
                </a:solidFill>
              </a:ln>
              <a:effectLst/>
            </c:spPr>
            <c:extLst>
              <c:ext xmlns:c16="http://schemas.microsoft.com/office/drawing/2014/chart" uri="{C3380CC4-5D6E-409C-BE32-E72D297353CC}">
                <c16:uniqueId val="{00000007-CF7B-4088-8ACA-B0B439E15F0F}"/>
              </c:ext>
            </c:extLst>
          </c:dPt>
          <c:dPt>
            <c:idx val="4"/>
            <c:bubble3D val="0"/>
            <c:spPr>
              <a:solidFill>
                <a:schemeClr val="accent5"/>
              </a:solidFill>
              <a:ln w="19050">
                <a:solidFill>
                  <a:schemeClr val="lt1"/>
                </a:solidFill>
              </a:ln>
              <a:effectLst/>
            </c:spPr>
            <c:extLst>
              <c:ext xmlns:c16="http://schemas.microsoft.com/office/drawing/2014/chart" uri="{C3380CC4-5D6E-409C-BE32-E72D297353CC}">
                <c16:uniqueId val="{00000008-CF7B-4088-8ACA-B0B439E15F0F}"/>
              </c:ext>
            </c:extLst>
          </c:dPt>
          <c:dPt>
            <c:idx val="5"/>
            <c:bubble3D val="0"/>
            <c:spPr>
              <a:solidFill>
                <a:schemeClr val="accent6"/>
              </a:solidFill>
              <a:ln w="19050">
                <a:solidFill>
                  <a:schemeClr val="lt1"/>
                </a:solidFill>
              </a:ln>
              <a:effectLst/>
            </c:spPr>
            <c:extLst>
              <c:ext xmlns:c16="http://schemas.microsoft.com/office/drawing/2014/chart" uri="{C3380CC4-5D6E-409C-BE32-E72D297353CC}">
                <c16:uniqueId val="{00000009-CF7B-4088-8ACA-B0B439E15F0F}"/>
              </c:ext>
            </c:extLst>
          </c:dPt>
          <c:dLbls>
            <c:dLbl>
              <c:idx val="0"/>
              <c:layout>
                <c:manualLayout>
                  <c:x val="-6.7566050051040105E-2"/>
                  <c:y val="5.289419963395748E-2"/>
                </c:manualLayout>
              </c:layout>
              <c:tx>
                <c:rich>
                  <a:bodyPr/>
                  <a:lstStyle/>
                  <a:p>
                    <a:r>
                      <a:rPr lang="en-US" dirty="0"/>
                      <a:t>General </a:t>
                    </a:r>
                  </a:p>
                  <a:p>
                    <a:r>
                      <a:rPr lang="en-US" dirty="0"/>
                      <a:t>Government</a:t>
                    </a:r>
                  </a:p>
                  <a:p>
                    <a:r>
                      <a:rPr lang="en-US" dirty="0"/>
                      <a:t>7%</a:t>
                    </a:r>
                  </a:p>
                </c:rich>
              </c:tx>
              <c:dLblPos val="bestFit"/>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1-CF7B-4088-8ACA-B0B439E15F0F}"/>
                </c:ext>
              </c:extLst>
            </c:dLbl>
            <c:dLbl>
              <c:idx val="1"/>
              <c:tx>
                <c:rich>
                  <a:bodyPr/>
                  <a:lstStyle/>
                  <a:p>
                    <a:r>
                      <a:rPr lang="en-US"/>
                      <a:t>Public Safety</a:t>
                    </a:r>
                  </a:p>
                  <a:p>
                    <a:r>
                      <a:rPr lang="en-US"/>
                      <a:t>25%</a:t>
                    </a:r>
                    <a:endParaRPr lang="en-US" dirty="0"/>
                  </a:p>
                </c:rich>
              </c:tx>
              <c:dLblPos val="bestFit"/>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3-CF7B-4088-8ACA-B0B439E15F0F}"/>
                </c:ext>
              </c:extLst>
            </c:dLbl>
            <c:dLbl>
              <c:idx val="2"/>
              <c:tx>
                <c:rich>
                  <a:bodyPr/>
                  <a:lstStyle/>
                  <a:p>
                    <a:r>
                      <a:rPr lang="en-US" dirty="0"/>
                      <a:t>Public Works</a:t>
                    </a:r>
                  </a:p>
                  <a:p>
                    <a:r>
                      <a:rPr lang="en-US" dirty="0"/>
                      <a:t>13%</a:t>
                    </a:r>
                  </a:p>
                </c:rich>
              </c:tx>
              <c:dLblPos val="bestFit"/>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5-CF7B-4088-8ACA-B0B439E15F0F}"/>
                </c:ext>
              </c:extLst>
            </c:dLbl>
            <c:dLbl>
              <c:idx val="3"/>
              <c:tx>
                <c:rich>
                  <a:bodyPr/>
                  <a:lstStyle/>
                  <a:p>
                    <a:r>
                      <a:rPr lang="en-US" dirty="0"/>
                      <a:t>Sanitation</a:t>
                    </a:r>
                  </a:p>
                  <a:p>
                    <a:r>
                      <a:rPr lang="en-US" dirty="0"/>
                      <a:t>6%</a:t>
                    </a:r>
                  </a:p>
                </c:rich>
              </c:tx>
              <c:dLblPos val="bestFit"/>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7-CF7B-4088-8ACA-B0B439E15F0F}"/>
                </c:ext>
              </c:extLst>
            </c:dLbl>
            <c:dLbl>
              <c:idx val="4"/>
              <c:tx>
                <c:rich>
                  <a:bodyPr/>
                  <a:lstStyle/>
                  <a:p>
                    <a:r>
                      <a:rPr lang="en-US"/>
                      <a:t>Debt</a:t>
                    </a:r>
                    <a:r>
                      <a:rPr lang="en-US" baseline="0"/>
                      <a:t> Service</a:t>
                    </a:r>
                  </a:p>
                  <a:p>
                    <a:r>
                      <a:rPr lang="en-US" baseline="0"/>
                      <a:t>9%</a:t>
                    </a:r>
                    <a:endParaRPr lang="en-US" dirty="0"/>
                  </a:p>
                </c:rich>
              </c:tx>
              <c:dLblPos val="bestFit"/>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8-CF7B-4088-8ACA-B0B439E15F0F}"/>
                </c:ext>
              </c:extLst>
            </c:dLbl>
            <c:dLbl>
              <c:idx val="5"/>
              <c:tx>
                <c:rich>
                  <a:bodyPr/>
                  <a:lstStyle/>
                  <a:p>
                    <a:r>
                      <a:rPr lang="en-US" dirty="0"/>
                      <a:t>Other</a:t>
                    </a:r>
                  </a:p>
                  <a:p>
                    <a:r>
                      <a:rPr lang="en-US" dirty="0"/>
                      <a:t>37%</a:t>
                    </a:r>
                  </a:p>
                </c:rich>
              </c:tx>
              <c:dLblPos val="bestFit"/>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9-CF7B-4088-8ACA-B0B439E15F0F}"/>
                </c:ext>
              </c:extLst>
            </c:dLbl>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bestFit"/>
            <c:showLegendKey val="0"/>
            <c:showVal val="1"/>
            <c:showCatName val="0"/>
            <c:showSerName val="0"/>
            <c:showPercent val="0"/>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Sheet1!$B$5:$C$10</c:f>
              <c:strCache>
                <c:ptCount val="6"/>
                <c:pt idx="0">
                  <c:v>General Government</c:v>
                </c:pt>
                <c:pt idx="1">
                  <c:v>Pulic Safety</c:v>
                </c:pt>
                <c:pt idx="2">
                  <c:v>Public Works</c:v>
                </c:pt>
                <c:pt idx="3">
                  <c:v>Sanitation</c:v>
                </c:pt>
                <c:pt idx="4">
                  <c:v>Debt Service</c:v>
                </c:pt>
                <c:pt idx="5">
                  <c:v>Other</c:v>
                </c:pt>
              </c:strCache>
            </c:strRef>
          </c:cat>
          <c:val>
            <c:numRef>
              <c:f>Sheet1!$D$5:$D$10</c:f>
              <c:numCache>
                <c:formatCode>_("$"* #,##0.00_);_("$"* \(#,##0.00\);_("$"* "-"??_);_(@_)</c:formatCode>
                <c:ptCount val="6"/>
                <c:pt idx="0">
                  <c:v>1328851</c:v>
                </c:pt>
                <c:pt idx="1">
                  <c:v>5151266.7799999993</c:v>
                </c:pt>
                <c:pt idx="2">
                  <c:v>2412928.7000000002</c:v>
                </c:pt>
                <c:pt idx="3">
                  <c:v>1093585.54</c:v>
                </c:pt>
                <c:pt idx="4">
                  <c:v>1685454.43</c:v>
                </c:pt>
                <c:pt idx="5">
                  <c:v>6998628.8399999999</c:v>
                </c:pt>
              </c:numCache>
            </c:numRef>
          </c:val>
          <c:extLst>
            <c:ext xmlns:c16="http://schemas.microsoft.com/office/drawing/2014/chart" uri="{C3380CC4-5D6E-409C-BE32-E72D297353CC}">
              <c16:uniqueId val="{0000000A-CF7B-4088-8ACA-B0B439E15F0F}"/>
            </c:ext>
          </c:extLst>
        </c:ser>
        <c:ser>
          <c:idx val="2"/>
          <c:order val="1"/>
          <c:dPt>
            <c:idx val="0"/>
            <c:bubble3D val="0"/>
            <c:spPr>
              <a:solidFill>
                <a:schemeClr val="accent1"/>
              </a:solidFill>
              <a:ln w="19050">
                <a:solidFill>
                  <a:schemeClr val="lt1"/>
                </a:solidFill>
              </a:ln>
              <a:effectLst/>
            </c:spPr>
            <c:extLst>
              <c:ext xmlns:c16="http://schemas.microsoft.com/office/drawing/2014/chart" uri="{C3380CC4-5D6E-409C-BE32-E72D297353CC}">
                <c16:uniqueId val="{0000000C-CF7B-4088-8ACA-B0B439E15F0F}"/>
              </c:ext>
            </c:extLst>
          </c:dPt>
          <c:dPt>
            <c:idx val="1"/>
            <c:bubble3D val="0"/>
            <c:spPr>
              <a:solidFill>
                <a:schemeClr val="accent2"/>
              </a:solidFill>
              <a:ln w="19050">
                <a:solidFill>
                  <a:schemeClr val="lt1"/>
                </a:solidFill>
              </a:ln>
              <a:effectLst/>
            </c:spPr>
            <c:extLst>
              <c:ext xmlns:c16="http://schemas.microsoft.com/office/drawing/2014/chart" uri="{C3380CC4-5D6E-409C-BE32-E72D297353CC}">
                <c16:uniqueId val="{0000000E-CF7B-4088-8ACA-B0B439E15F0F}"/>
              </c:ext>
            </c:extLst>
          </c:dPt>
          <c:dPt>
            <c:idx val="2"/>
            <c:bubble3D val="0"/>
            <c:spPr>
              <a:solidFill>
                <a:schemeClr val="accent3"/>
              </a:solidFill>
              <a:ln w="19050">
                <a:solidFill>
                  <a:schemeClr val="lt1"/>
                </a:solidFill>
              </a:ln>
              <a:effectLst/>
            </c:spPr>
            <c:extLst>
              <c:ext xmlns:c16="http://schemas.microsoft.com/office/drawing/2014/chart" uri="{C3380CC4-5D6E-409C-BE32-E72D297353CC}">
                <c16:uniqueId val="{00000010-CF7B-4088-8ACA-B0B439E15F0F}"/>
              </c:ext>
            </c:extLst>
          </c:dPt>
          <c:dPt>
            <c:idx val="3"/>
            <c:bubble3D val="0"/>
            <c:spPr>
              <a:solidFill>
                <a:schemeClr val="accent4"/>
              </a:solidFill>
              <a:ln w="19050">
                <a:solidFill>
                  <a:schemeClr val="lt1"/>
                </a:solidFill>
              </a:ln>
              <a:effectLst/>
            </c:spPr>
            <c:extLst>
              <c:ext xmlns:c16="http://schemas.microsoft.com/office/drawing/2014/chart" uri="{C3380CC4-5D6E-409C-BE32-E72D297353CC}">
                <c16:uniqueId val="{00000012-CF7B-4088-8ACA-B0B439E15F0F}"/>
              </c:ext>
            </c:extLst>
          </c:dPt>
          <c:dPt>
            <c:idx val="4"/>
            <c:bubble3D val="0"/>
            <c:spPr>
              <a:solidFill>
                <a:schemeClr val="accent5"/>
              </a:solidFill>
              <a:ln w="19050">
                <a:solidFill>
                  <a:schemeClr val="lt1"/>
                </a:solidFill>
              </a:ln>
              <a:effectLst/>
            </c:spPr>
            <c:extLst>
              <c:ext xmlns:c16="http://schemas.microsoft.com/office/drawing/2014/chart" uri="{C3380CC4-5D6E-409C-BE32-E72D297353CC}">
                <c16:uniqueId val="{00000013-CF7B-4088-8ACA-B0B439E15F0F}"/>
              </c:ext>
            </c:extLst>
          </c:dPt>
          <c:dPt>
            <c:idx val="5"/>
            <c:bubble3D val="0"/>
            <c:spPr>
              <a:solidFill>
                <a:schemeClr val="accent6"/>
              </a:solidFill>
              <a:ln w="19050">
                <a:solidFill>
                  <a:schemeClr val="lt1"/>
                </a:solidFill>
              </a:ln>
              <a:effectLst/>
            </c:spPr>
            <c:extLst>
              <c:ext xmlns:c16="http://schemas.microsoft.com/office/drawing/2014/chart" uri="{C3380CC4-5D6E-409C-BE32-E72D297353CC}">
                <c16:uniqueId val="{00000014-CF7B-4088-8ACA-B0B439E15F0F}"/>
              </c:ext>
            </c:extLst>
          </c:dPt>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bestFit"/>
            <c:showLegendKey val="0"/>
            <c:showVal val="1"/>
            <c:showCatName val="0"/>
            <c:showSerName val="0"/>
            <c:showPercent val="0"/>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Sheet1!$B$5:$C$10</c:f>
              <c:strCache>
                <c:ptCount val="6"/>
                <c:pt idx="0">
                  <c:v>General Government</c:v>
                </c:pt>
                <c:pt idx="1">
                  <c:v>Pulic Safety</c:v>
                </c:pt>
                <c:pt idx="2">
                  <c:v>Public Works</c:v>
                </c:pt>
                <c:pt idx="3">
                  <c:v>Sanitation</c:v>
                </c:pt>
                <c:pt idx="4">
                  <c:v>Debt Service</c:v>
                </c:pt>
                <c:pt idx="5">
                  <c:v>Other</c:v>
                </c:pt>
              </c:strCache>
            </c:strRef>
          </c:cat>
          <c:val>
            <c:numRef>
              <c:f>Sheet1!#REF!</c:f>
              <c:numCache>
                <c:formatCode>General</c:formatCode>
                <c:ptCount val="1"/>
                <c:pt idx="0">
                  <c:v>1</c:v>
                </c:pt>
              </c:numCache>
            </c:numRef>
          </c:val>
          <c:extLst>
            <c:ext xmlns:c16="http://schemas.microsoft.com/office/drawing/2014/chart" uri="{C3380CC4-5D6E-409C-BE32-E72D297353CC}">
              <c16:uniqueId val="{00000015-CF7B-4088-8ACA-B0B439E15F0F}"/>
            </c:ext>
          </c:extLst>
        </c:ser>
        <c:ser>
          <c:idx val="3"/>
          <c:order val="2"/>
          <c:dPt>
            <c:idx val="0"/>
            <c:bubble3D val="0"/>
            <c:spPr>
              <a:solidFill>
                <a:schemeClr val="accent1"/>
              </a:solidFill>
              <a:ln w="19050">
                <a:solidFill>
                  <a:schemeClr val="lt1"/>
                </a:solidFill>
              </a:ln>
              <a:effectLst/>
            </c:spPr>
            <c:extLst>
              <c:ext xmlns:c16="http://schemas.microsoft.com/office/drawing/2014/chart" uri="{C3380CC4-5D6E-409C-BE32-E72D297353CC}">
                <c16:uniqueId val="{00000017-CF7B-4088-8ACA-B0B439E15F0F}"/>
              </c:ext>
            </c:extLst>
          </c:dPt>
          <c:dPt>
            <c:idx val="1"/>
            <c:bubble3D val="0"/>
            <c:spPr>
              <a:solidFill>
                <a:schemeClr val="accent2"/>
              </a:solidFill>
              <a:ln w="19050">
                <a:solidFill>
                  <a:schemeClr val="lt1"/>
                </a:solidFill>
              </a:ln>
              <a:effectLst/>
            </c:spPr>
            <c:extLst>
              <c:ext xmlns:c16="http://schemas.microsoft.com/office/drawing/2014/chart" uri="{C3380CC4-5D6E-409C-BE32-E72D297353CC}">
                <c16:uniqueId val="{00000019-CF7B-4088-8ACA-B0B439E15F0F}"/>
              </c:ext>
            </c:extLst>
          </c:dPt>
          <c:dPt>
            <c:idx val="2"/>
            <c:bubble3D val="0"/>
            <c:spPr>
              <a:solidFill>
                <a:schemeClr val="accent3"/>
              </a:solidFill>
              <a:ln w="19050">
                <a:solidFill>
                  <a:schemeClr val="lt1"/>
                </a:solidFill>
              </a:ln>
              <a:effectLst/>
            </c:spPr>
            <c:extLst>
              <c:ext xmlns:c16="http://schemas.microsoft.com/office/drawing/2014/chart" uri="{C3380CC4-5D6E-409C-BE32-E72D297353CC}">
                <c16:uniqueId val="{0000001B-CF7B-4088-8ACA-B0B439E15F0F}"/>
              </c:ext>
            </c:extLst>
          </c:dPt>
          <c:dPt>
            <c:idx val="3"/>
            <c:bubble3D val="0"/>
            <c:spPr>
              <a:solidFill>
                <a:schemeClr val="accent4"/>
              </a:solidFill>
              <a:ln w="19050">
                <a:solidFill>
                  <a:schemeClr val="lt1"/>
                </a:solidFill>
              </a:ln>
              <a:effectLst/>
            </c:spPr>
            <c:extLst>
              <c:ext xmlns:c16="http://schemas.microsoft.com/office/drawing/2014/chart" uri="{C3380CC4-5D6E-409C-BE32-E72D297353CC}">
                <c16:uniqueId val="{0000001D-CF7B-4088-8ACA-B0B439E15F0F}"/>
              </c:ext>
            </c:extLst>
          </c:dPt>
          <c:dPt>
            <c:idx val="4"/>
            <c:bubble3D val="0"/>
            <c:spPr>
              <a:solidFill>
                <a:schemeClr val="accent5"/>
              </a:solidFill>
              <a:ln w="19050">
                <a:solidFill>
                  <a:schemeClr val="lt1"/>
                </a:solidFill>
              </a:ln>
              <a:effectLst/>
            </c:spPr>
            <c:extLst>
              <c:ext xmlns:c16="http://schemas.microsoft.com/office/drawing/2014/chart" uri="{C3380CC4-5D6E-409C-BE32-E72D297353CC}">
                <c16:uniqueId val="{0000001E-CF7B-4088-8ACA-B0B439E15F0F}"/>
              </c:ext>
            </c:extLst>
          </c:dPt>
          <c:dPt>
            <c:idx val="5"/>
            <c:bubble3D val="0"/>
            <c:spPr>
              <a:solidFill>
                <a:schemeClr val="accent6"/>
              </a:solidFill>
              <a:ln w="19050">
                <a:solidFill>
                  <a:schemeClr val="lt1"/>
                </a:solidFill>
              </a:ln>
              <a:effectLst/>
            </c:spPr>
            <c:extLst>
              <c:ext xmlns:c16="http://schemas.microsoft.com/office/drawing/2014/chart" uri="{C3380CC4-5D6E-409C-BE32-E72D297353CC}">
                <c16:uniqueId val="{0000001F-CF7B-4088-8ACA-B0B439E15F0F}"/>
              </c:ext>
            </c:extLst>
          </c:dPt>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bestFit"/>
            <c:showLegendKey val="0"/>
            <c:showVal val="1"/>
            <c:showCatName val="0"/>
            <c:showSerName val="0"/>
            <c:showPercent val="0"/>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Sheet1!$B$5:$C$10</c:f>
              <c:strCache>
                <c:ptCount val="6"/>
                <c:pt idx="0">
                  <c:v>General Government</c:v>
                </c:pt>
                <c:pt idx="1">
                  <c:v>Pulic Safety</c:v>
                </c:pt>
                <c:pt idx="2">
                  <c:v>Public Works</c:v>
                </c:pt>
                <c:pt idx="3">
                  <c:v>Sanitation</c:v>
                </c:pt>
                <c:pt idx="4">
                  <c:v>Debt Service</c:v>
                </c:pt>
                <c:pt idx="5">
                  <c:v>Other</c:v>
                </c:pt>
              </c:strCache>
            </c:strRef>
          </c:cat>
          <c:val>
            <c:numRef>
              <c:f>Sheet1!$E$5:$E$10</c:f>
              <c:numCache>
                <c:formatCode>0.00</c:formatCode>
                <c:ptCount val="6"/>
                <c:pt idx="0">
                  <c:v>7.1173009676374327E-2</c:v>
                </c:pt>
                <c:pt idx="1">
                  <c:v>0.27590088006746094</c:v>
                </c:pt>
                <c:pt idx="2">
                  <c:v>0.12923600743311428</c:v>
                </c:pt>
                <c:pt idx="3">
                  <c:v>5.8572235879239314E-2</c:v>
                </c:pt>
                <c:pt idx="4">
                  <c:v>9.0272622329725424E-2</c:v>
                </c:pt>
                <c:pt idx="5">
                  <c:v>0.37484524461408569</c:v>
                </c:pt>
              </c:numCache>
            </c:numRef>
          </c:val>
          <c:extLst>
            <c:ext xmlns:c16="http://schemas.microsoft.com/office/drawing/2014/chart" uri="{C3380CC4-5D6E-409C-BE32-E72D297353CC}">
              <c16:uniqueId val="{00000020-CF7B-4088-8ACA-B0B439E15F0F}"/>
            </c:ext>
          </c:extLst>
        </c:ser>
        <c:dLbls>
          <c:dLblPos val="bestFit"/>
          <c:showLegendKey val="0"/>
          <c:showVal val="1"/>
          <c:showCatName val="0"/>
          <c:showSerName val="0"/>
          <c:showPercent val="0"/>
          <c:showBubbleSize val="0"/>
          <c:showLeaderLines val="1"/>
        </c:dLbls>
        <c:firstSliceAng val="0"/>
      </c:pieChart>
      <c:spPr>
        <a:noFill/>
        <a:ln>
          <a:noFill/>
        </a:ln>
        <a:effectLst/>
      </c:spPr>
    </c:plotArea>
    <c:plotVisOnly val="1"/>
    <c:dispBlanksAs val="zero"/>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omments/comment1.xml><?xml version="1.0" encoding="utf-8"?>
<p:cmLst xmlns:a="http://schemas.openxmlformats.org/drawingml/2006/main" xmlns:r="http://schemas.openxmlformats.org/officeDocument/2006/relationships" xmlns:p="http://schemas.openxmlformats.org/presentationml/2006/main">
  <p:cm authorId="2" dt="2018-04-05T15:22:58.807" idx="1">
    <p:pos x="10" y="10"/>
    <p:text/>
    <p:extLst>
      <p:ext uri="{C676402C-5697-4E1C-873F-D02D1690AC5C}">
        <p15:threadingInfo xmlns:p15="http://schemas.microsoft.com/office/powerpoint/2012/main" timeZoneBias="240"/>
      </p:ext>
    </p:extLst>
  </p:cm>
  <p:cm authorId="2" dt="2018-04-05T15:23:26.638" idx="2">
    <p:pos x="10" y="106"/>
    <p:text>revise to add 2018, and remove 2012</p:text>
    <p:extLst>
      <p:ext uri="{C676402C-5697-4E1C-873F-D02D1690AC5C}">
        <p15:threadingInfo xmlns:p15="http://schemas.microsoft.com/office/powerpoint/2012/main" timeZoneBias="240">
          <p15:parentCm authorId="2" idx="1"/>
        </p15:threadingInfo>
      </p:ext>
    </p:extLst>
  </p:cm>
</p:cmLst>
</file>

<file path=ppt/comments/comment2.xml><?xml version="1.0" encoding="utf-8"?>
<p:cmLst xmlns:a="http://schemas.openxmlformats.org/drawingml/2006/main" xmlns:r="http://schemas.openxmlformats.org/officeDocument/2006/relationships" xmlns:p="http://schemas.openxmlformats.org/presentationml/2006/main">
  <p:cm authorId="2" dt="2018-04-05T15:24:04.936" idx="4">
    <p:pos x="10" y="10"/>
    <p:text>revise to reflect 2018 figures</p:text>
    <p:extLst>
      <p:ext uri="{C676402C-5697-4E1C-873F-D02D1690AC5C}">
        <p15:threadingInfo xmlns:p15="http://schemas.microsoft.com/office/powerpoint/2012/main" timeZoneBias="240"/>
      </p:ext>
    </p:extLst>
  </p:cm>
</p:cmLst>
</file>

<file path=ppt/comments/comment3.xml><?xml version="1.0" encoding="utf-8"?>
<p:cmLst xmlns:a="http://schemas.openxmlformats.org/drawingml/2006/main" xmlns:r="http://schemas.openxmlformats.org/officeDocument/2006/relationships" xmlns:p="http://schemas.openxmlformats.org/presentationml/2006/main">
  <p:cm authorId="2" dt="2018-04-05T15:25:02.630" idx="7">
    <p:pos x="10" y="10"/>
    <p:text>let's add info regarding the Boro's current bond rating, and what that means</p:text>
    <p:extLst>
      <p:ext uri="{C676402C-5697-4E1C-873F-D02D1690AC5C}">
        <p15:threadingInfo xmlns:p15="http://schemas.microsoft.com/office/powerpoint/2012/main" timeZoneBias="240"/>
      </p:ext>
    </p:extLst>
  </p:cm>
</p:cmLst>
</file>

<file path=ppt/diagrams/colors1.xml><?xml version="1.0" encoding="utf-8"?>
<dgm:colorsDef xmlns:dgm="http://schemas.openxmlformats.org/drawingml/2006/diagram" xmlns:a="http://schemas.openxmlformats.org/drawingml/2006/main" uniqueId="urn:microsoft.com/office/officeart/2005/8/colors/accent2_1">
  <dgm:title val=""/>
  <dgm:desc val=""/>
  <dgm:catLst>
    <dgm:cat type="accent2" pri="11100"/>
  </dgm:catLst>
  <dgm:styleLbl name="node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2">
        <a:shade val="80000"/>
      </a:schemeClr>
    </dgm:linClrLst>
    <dgm:effectClrLst/>
    <dgm:txLinClrLst/>
    <dgm:txFillClrLst/>
    <dgm:txEffectClrLst/>
  </dgm:styleLbl>
  <dgm:styleLbl name="node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f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align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b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dgm:txEffectClrLst/>
  </dgm:styleLbl>
  <dgm:styleLbl name="parChTrans2D2">
    <dgm:fillClrLst meth="repeat">
      <a:schemeClr val="accent2"/>
    </dgm:fillClrLst>
    <dgm:linClrLst meth="repeat">
      <a:schemeClr val="accent2"/>
    </dgm:linClrLst>
    <dgm:effectClrLst/>
    <dgm:txLinClrLst/>
    <dgm:txFillClrLst/>
    <dgm:txEffectClrLst/>
  </dgm:styleLbl>
  <dgm:styleLbl name="parChTrans2D3">
    <dgm:fillClrLst meth="repeat">
      <a:schemeClr val="accent2"/>
    </dgm:fillClrLst>
    <dgm:linClrLst meth="repeat">
      <a:schemeClr val="accent2"/>
    </dgm:linClrLst>
    <dgm:effectClrLst/>
    <dgm:txLinClrLst/>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con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align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trAlignAcc1">
    <dgm:fillClrLst meth="repeat">
      <a:schemeClr val="accent2">
        <a:alpha val="40000"/>
        <a:tint val="40000"/>
      </a:schemeClr>
    </dgm:fillClrLst>
    <dgm:linClrLst meth="repeat">
      <a:schemeClr val="accent2"/>
    </dgm:linClrLst>
    <dgm:effectClrLst/>
    <dgm:txLinClrLst/>
    <dgm:txFillClrLst meth="repeat">
      <a:schemeClr val="dk1"/>
    </dgm:txFillClrLst>
    <dgm:txEffectClrLst/>
  </dgm:styleLbl>
  <dgm:styleLbl name="b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fgAcc0">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2">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3">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4">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1AB12EA5-B885-4694-9629-E9598EF0BA6C}" type="doc">
      <dgm:prSet loTypeId="urn:microsoft.com/office/officeart/2008/layout/HorizontalMultiLevelHierarchy" loCatId="hierarchy" qsTypeId="urn:microsoft.com/office/officeart/2005/8/quickstyle/simple1" qsCatId="simple" csTypeId="urn:microsoft.com/office/officeart/2005/8/colors/accent2_1" csCatId="accent2" phldr="1"/>
      <dgm:spPr/>
      <dgm:t>
        <a:bodyPr/>
        <a:lstStyle/>
        <a:p>
          <a:endParaRPr lang="en-US"/>
        </a:p>
      </dgm:t>
    </dgm:pt>
    <dgm:pt modelId="{A760AF13-1BEE-4228-B968-2BC1D3B1DAC5}">
      <dgm:prSet phldrT="[Text]"/>
      <dgm:spPr/>
      <dgm:t>
        <a:bodyPr/>
        <a:lstStyle/>
        <a:p>
          <a:r>
            <a:rPr lang="en-US" dirty="0"/>
            <a:t>Finance Committee</a:t>
          </a:r>
        </a:p>
      </dgm:t>
    </dgm:pt>
    <dgm:pt modelId="{720C03C1-C33C-4ADE-9175-D08F5CBF0560}" type="parTrans" cxnId="{F24BF3BB-0422-40E7-B1AE-4C5FE204E9C9}">
      <dgm:prSet/>
      <dgm:spPr/>
      <dgm:t>
        <a:bodyPr/>
        <a:lstStyle/>
        <a:p>
          <a:endParaRPr lang="en-US"/>
        </a:p>
      </dgm:t>
    </dgm:pt>
    <dgm:pt modelId="{BCC4D16D-AD7D-4D43-9244-8989D6CC2EA4}" type="sibTrans" cxnId="{F24BF3BB-0422-40E7-B1AE-4C5FE204E9C9}">
      <dgm:prSet/>
      <dgm:spPr/>
      <dgm:t>
        <a:bodyPr/>
        <a:lstStyle/>
        <a:p>
          <a:endParaRPr lang="en-US"/>
        </a:p>
      </dgm:t>
    </dgm:pt>
    <dgm:pt modelId="{4134B4AD-18C8-41F4-A26A-DB06480B33C7}">
      <dgm:prSet phldrT="[Text]"/>
      <dgm:spPr/>
      <dgm:t>
        <a:bodyPr/>
        <a:lstStyle/>
        <a:p>
          <a:r>
            <a:rPr lang="en-US" dirty="0"/>
            <a:t>Ray Bider - Chair</a:t>
          </a:r>
        </a:p>
      </dgm:t>
    </dgm:pt>
    <dgm:pt modelId="{27103177-0B31-4464-8B53-2E65AECE2F1C}" type="parTrans" cxnId="{B7ADE189-9BA0-4274-AB4D-08023FB8C194}">
      <dgm:prSet/>
      <dgm:spPr/>
      <dgm:t>
        <a:bodyPr/>
        <a:lstStyle/>
        <a:p>
          <a:endParaRPr lang="en-US"/>
        </a:p>
      </dgm:t>
    </dgm:pt>
    <dgm:pt modelId="{378E3CCD-B604-49F7-B974-C7D21D05E75D}" type="sibTrans" cxnId="{B7ADE189-9BA0-4274-AB4D-08023FB8C194}">
      <dgm:prSet/>
      <dgm:spPr/>
      <dgm:t>
        <a:bodyPr/>
        <a:lstStyle/>
        <a:p>
          <a:endParaRPr lang="en-US"/>
        </a:p>
      </dgm:t>
    </dgm:pt>
    <dgm:pt modelId="{1548DF2E-48D6-4181-8078-CD3818E5AAB4}">
      <dgm:prSet phldrT="[Text]"/>
      <dgm:spPr/>
      <dgm:t>
        <a:bodyPr/>
        <a:lstStyle/>
        <a:p>
          <a:r>
            <a:rPr lang="en-US" dirty="0"/>
            <a:t>Bill Evans - Member</a:t>
          </a:r>
        </a:p>
      </dgm:t>
    </dgm:pt>
    <dgm:pt modelId="{8712EE1D-A1FB-4DE2-B570-201185591CC7}" type="parTrans" cxnId="{0518B8A6-B5B0-4AE9-A0F8-F3B6BBE536E0}">
      <dgm:prSet/>
      <dgm:spPr/>
      <dgm:t>
        <a:bodyPr/>
        <a:lstStyle/>
        <a:p>
          <a:endParaRPr lang="en-US"/>
        </a:p>
      </dgm:t>
    </dgm:pt>
    <dgm:pt modelId="{FEE64108-CF63-4EEC-91BD-DEA774BF9528}" type="sibTrans" cxnId="{0518B8A6-B5B0-4AE9-A0F8-F3B6BBE536E0}">
      <dgm:prSet/>
      <dgm:spPr/>
      <dgm:t>
        <a:bodyPr/>
        <a:lstStyle/>
        <a:p>
          <a:endParaRPr lang="en-US"/>
        </a:p>
      </dgm:t>
    </dgm:pt>
    <dgm:pt modelId="{DA05B5FE-3BAC-4935-9549-3613506027EE}">
      <dgm:prSet phldrT="[Text]"/>
      <dgm:spPr/>
      <dgm:t>
        <a:bodyPr/>
        <a:lstStyle/>
        <a:p>
          <a:r>
            <a:rPr lang="en-US" dirty="0"/>
            <a:t>Craig Wilhelm - Member</a:t>
          </a:r>
        </a:p>
      </dgm:t>
    </dgm:pt>
    <dgm:pt modelId="{7BED0667-EA56-4934-A98B-FF2705A39777}" type="parTrans" cxnId="{E633F7E6-1B9E-4B8E-B001-9BD97F4C5DAA}">
      <dgm:prSet/>
      <dgm:spPr/>
      <dgm:t>
        <a:bodyPr/>
        <a:lstStyle/>
        <a:p>
          <a:endParaRPr lang="en-US"/>
        </a:p>
      </dgm:t>
    </dgm:pt>
    <dgm:pt modelId="{CB0E9B8A-7063-478B-A0BD-A4EBB6852813}" type="sibTrans" cxnId="{E633F7E6-1B9E-4B8E-B001-9BD97F4C5DAA}">
      <dgm:prSet/>
      <dgm:spPr/>
      <dgm:t>
        <a:bodyPr/>
        <a:lstStyle/>
        <a:p>
          <a:endParaRPr lang="en-US"/>
        </a:p>
      </dgm:t>
    </dgm:pt>
    <dgm:pt modelId="{DA08B5F3-D504-45F3-83BD-048A06CCCEBF}" type="pres">
      <dgm:prSet presAssocID="{1AB12EA5-B885-4694-9629-E9598EF0BA6C}" presName="Name0" presStyleCnt="0">
        <dgm:presLayoutVars>
          <dgm:chPref val="1"/>
          <dgm:dir/>
          <dgm:animOne val="branch"/>
          <dgm:animLvl val="lvl"/>
          <dgm:resizeHandles val="exact"/>
        </dgm:presLayoutVars>
      </dgm:prSet>
      <dgm:spPr/>
    </dgm:pt>
    <dgm:pt modelId="{D347D804-940C-4EA8-9D8A-7BC4EC75A142}" type="pres">
      <dgm:prSet presAssocID="{A760AF13-1BEE-4228-B968-2BC1D3B1DAC5}" presName="root1" presStyleCnt="0"/>
      <dgm:spPr/>
    </dgm:pt>
    <dgm:pt modelId="{7B0CD445-EE35-42C0-B0C6-E2AC8A530412}" type="pres">
      <dgm:prSet presAssocID="{A760AF13-1BEE-4228-B968-2BC1D3B1DAC5}" presName="LevelOneTextNode" presStyleLbl="node0" presStyleIdx="0" presStyleCnt="1">
        <dgm:presLayoutVars>
          <dgm:chPref val="3"/>
        </dgm:presLayoutVars>
      </dgm:prSet>
      <dgm:spPr/>
    </dgm:pt>
    <dgm:pt modelId="{9F97CFFD-5883-41FA-9897-4E5D2868957B}" type="pres">
      <dgm:prSet presAssocID="{A760AF13-1BEE-4228-B968-2BC1D3B1DAC5}" presName="level2hierChild" presStyleCnt="0"/>
      <dgm:spPr/>
    </dgm:pt>
    <dgm:pt modelId="{E43FAD78-5234-4444-A6ED-75C0174BCEDB}" type="pres">
      <dgm:prSet presAssocID="{27103177-0B31-4464-8B53-2E65AECE2F1C}" presName="conn2-1" presStyleLbl="parChTrans1D2" presStyleIdx="0" presStyleCnt="3"/>
      <dgm:spPr/>
    </dgm:pt>
    <dgm:pt modelId="{6D27DCC5-84A5-4FE4-BB63-0077D7044403}" type="pres">
      <dgm:prSet presAssocID="{27103177-0B31-4464-8B53-2E65AECE2F1C}" presName="connTx" presStyleLbl="parChTrans1D2" presStyleIdx="0" presStyleCnt="3"/>
      <dgm:spPr/>
    </dgm:pt>
    <dgm:pt modelId="{333999F4-937D-473A-AFE3-1B0ED347071E}" type="pres">
      <dgm:prSet presAssocID="{4134B4AD-18C8-41F4-A26A-DB06480B33C7}" presName="root2" presStyleCnt="0"/>
      <dgm:spPr/>
    </dgm:pt>
    <dgm:pt modelId="{DF489349-CFB8-4AFD-AC46-4006C573D683}" type="pres">
      <dgm:prSet presAssocID="{4134B4AD-18C8-41F4-A26A-DB06480B33C7}" presName="LevelTwoTextNode" presStyleLbl="node2" presStyleIdx="0" presStyleCnt="3">
        <dgm:presLayoutVars>
          <dgm:chPref val="3"/>
        </dgm:presLayoutVars>
      </dgm:prSet>
      <dgm:spPr/>
    </dgm:pt>
    <dgm:pt modelId="{E6141F0C-04D8-432F-B60F-FB84433920D4}" type="pres">
      <dgm:prSet presAssocID="{4134B4AD-18C8-41F4-A26A-DB06480B33C7}" presName="level3hierChild" presStyleCnt="0"/>
      <dgm:spPr/>
    </dgm:pt>
    <dgm:pt modelId="{B0AE8535-9744-4D7E-9B77-0BB1F9214CC0}" type="pres">
      <dgm:prSet presAssocID="{8712EE1D-A1FB-4DE2-B570-201185591CC7}" presName="conn2-1" presStyleLbl="parChTrans1D2" presStyleIdx="1" presStyleCnt="3"/>
      <dgm:spPr/>
    </dgm:pt>
    <dgm:pt modelId="{EA3F49DE-7363-48E4-AF52-2E413C8AD9B6}" type="pres">
      <dgm:prSet presAssocID="{8712EE1D-A1FB-4DE2-B570-201185591CC7}" presName="connTx" presStyleLbl="parChTrans1D2" presStyleIdx="1" presStyleCnt="3"/>
      <dgm:spPr/>
    </dgm:pt>
    <dgm:pt modelId="{7DD1E082-67E5-4A88-B0C9-5FA5E62386E9}" type="pres">
      <dgm:prSet presAssocID="{1548DF2E-48D6-4181-8078-CD3818E5AAB4}" presName="root2" presStyleCnt="0"/>
      <dgm:spPr/>
    </dgm:pt>
    <dgm:pt modelId="{B118C54E-FCFA-4F66-BCBC-79A799C1C59A}" type="pres">
      <dgm:prSet presAssocID="{1548DF2E-48D6-4181-8078-CD3818E5AAB4}" presName="LevelTwoTextNode" presStyleLbl="node2" presStyleIdx="1" presStyleCnt="3">
        <dgm:presLayoutVars>
          <dgm:chPref val="3"/>
        </dgm:presLayoutVars>
      </dgm:prSet>
      <dgm:spPr/>
    </dgm:pt>
    <dgm:pt modelId="{19A3FB1F-EEFE-4B0E-BF5D-8B466D0BD482}" type="pres">
      <dgm:prSet presAssocID="{1548DF2E-48D6-4181-8078-CD3818E5AAB4}" presName="level3hierChild" presStyleCnt="0"/>
      <dgm:spPr/>
    </dgm:pt>
    <dgm:pt modelId="{3E207E0E-85A7-41B5-970D-3EED99343BDB}" type="pres">
      <dgm:prSet presAssocID="{7BED0667-EA56-4934-A98B-FF2705A39777}" presName="conn2-1" presStyleLbl="parChTrans1D2" presStyleIdx="2" presStyleCnt="3"/>
      <dgm:spPr/>
    </dgm:pt>
    <dgm:pt modelId="{E92D95D1-FCDD-4547-B21F-4E5E440CABA2}" type="pres">
      <dgm:prSet presAssocID="{7BED0667-EA56-4934-A98B-FF2705A39777}" presName="connTx" presStyleLbl="parChTrans1D2" presStyleIdx="2" presStyleCnt="3"/>
      <dgm:spPr/>
    </dgm:pt>
    <dgm:pt modelId="{8C4DE603-B8D4-4FF8-919D-DB9907E37E28}" type="pres">
      <dgm:prSet presAssocID="{DA05B5FE-3BAC-4935-9549-3613506027EE}" presName="root2" presStyleCnt="0"/>
      <dgm:spPr/>
    </dgm:pt>
    <dgm:pt modelId="{6A8F1049-AA00-49C1-86F0-A485CC111E35}" type="pres">
      <dgm:prSet presAssocID="{DA05B5FE-3BAC-4935-9549-3613506027EE}" presName="LevelTwoTextNode" presStyleLbl="node2" presStyleIdx="2" presStyleCnt="3">
        <dgm:presLayoutVars>
          <dgm:chPref val="3"/>
        </dgm:presLayoutVars>
      </dgm:prSet>
      <dgm:spPr/>
    </dgm:pt>
    <dgm:pt modelId="{A3DF8FF0-A836-40FC-BB0A-E4A254577A7B}" type="pres">
      <dgm:prSet presAssocID="{DA05B5FE-3BAC-4935-9549-3613506027EE}" presName="level3hierChild" presStyleCnt="0"/>
      <dgm:spPr/>
    </dgm:pt>
  </dgm:ptLst>
  <dgm:cxnLst>
    <dgm:cxn modelId="{8E75AA00-29DE-4507-9FD8-66E9128ABE7B}" type="presOf" srcId="{1AB12EA5-B885-4694-9629-E9598EF0BA6C}" destId="{DA08B5F3-D504-45F3-83BD-048A06CCCEBF}" srcOrd="0" destOrd="0" presId="urn:microsoft.com/office/officeart/2008/layout/HorizontalMultiLevelHierarchy"/>
    <dgm:cxn modelId="{22E27035-27BF-4A59-8306-9F6CBFE8A8B1}" type="presOf" srcId="{27103177-0B31-4464-8B53-2E65AECE2F1C}" destId="{E43FAD78-5234-4444-A6ED-75C0174BCEDB}" srcOrd="0" destOrd="0" presId="urn:microsoft.com/office/officeart/2008/layout/HorizontalMultiLevelHierarchy"/>
    <dgm:cxn modelId="{D1FC415D-8360-4DA7-B7D3-EF6E027B5860}" type="presOf" srcId="{7BED0667-EA56-4934-A98B-FF2705A39777}" destId="{3E207E0E-85A7-41B5-970D-3EED99343BDB}" srcOrd="0" destOrd="0" presId="urn:microsoft.com/office/officeart/2008/layout/HorizontalMultiLevelHierarchy"/>
    <dgm:cxn modelId="{C2403B47-A67E-4FA9-AD4A-8D2AB59F1968}" type="presOf" srcId="{DA05B5FE-3BAC-4935-9549-3613506027EE}" destId="{6A8F1049-AA00-49C1-86F0-A485CC111E35}" srcOrd="0" destOrd="0" presId="urn:microsoft.com/office/officeart/2008/layout/HorizontalMultiLevelHierarchy"/>
    <dgm:cxn modelId="{FECAE974-3198-4A57-994A-34BEF149ECBD}" type="presOf" srcId="{A760AF13-1BEE-4228-B968-2BC1D3B1DAC5}" destId="{7B0CD445-EE35-42C0-B0C6-E2AC8A530412}" srcOrd="0" destOrd="0" presId="urn:microsoft.com/office/officeart/2008/layout/HorizontalMultiLevelHierarchy"/>
    <dgm:cxn modelId="{E4EDEA78-21AE-4B19-ADAB-2AC27B515BA4}" type="presOf" srcId="{8712EE1D-A1FB-4DE2-B570-201185591CC7}" destId="{B0AE8535-9744-4D7E-9B77-0BB1F9214CC0}" srcOrd="0" destOrd="0" presId="urn:microsoft.com/office/officeart/2008/layout/HorizontalMultiLevelHierarchy"/>
    <dgm:cxn modelId="{830B527C-9B6D-4C3C-878E-7BBF367D4D27}" type="presOf" srcId="{7BED0667-EA56-4934-A98B-FF2705A39777}" destId="{E92D95D1-FCDD-4547-B21F-4E5E440CABA2}" srcOrd="1" destOrd="0" presId="urn:microsoft.com/office/officeart/2008/layout/HorizontalMultiLevelHierarchy"/>
    <dgm:cxn modelId="{917A0089-8B6A-43D1-85D3-8E7C4B31A6DA}" type="presOf" srcId="{27103177-0B31-4464-8B53-2E65AECE2F1C}" destId="{6D27DCC5-84A5-4FE4-BB63-0077D7044403}" srcOrd="1" destOrd="0" presId="urn:microsoft.com/office/officeart/2008/layout/HorizontalMultiLevelHierarchy"/>
    <dgm:cxn modelId="{B7ADE189-9BA0-4274-AB4D-08023FB8C194}" srcId="{A760AF13-1BEE-4228-B968-2BC1D3B1DAC5}" destId="{4134B4AD-18C8-41F4-A26A-DB06480B33C7}" srcOrd="0" destOrd="0" parTransId="{27103177-0B31-4464-8B53-2E65AECE2F1C}" sibTransId="{378E3CCD-B604-49F7-B974-C7D21D05E75D}"/>
    <dgm:cxn modelId="{0518B8A6-B5B0-4AE9-A0F8-F3B6BBE536E0}" srcId="{A760AF13-1BEE-4228-B968-2BC1D3B1DAC5}" destId="{1548DF2E-48D6-4181-8078-CD3818E5AAB4}" srcOrd="1" destOrd="0" parTransId="{8712EE1D-A1FB-4DE2-B570-201185591CC7}" sibTransId="{FEE64108-CF63-4EEC-91BD-DEA774BF9528}"/>
    <dgm:cxn modelId="{F24BF3BB-0422-40E7-B1AE-4C5FE204E9C9}" srcId="{1AB12EA5-B885-4694-9629-E9598EF0BA6C}" destId="{A760AF13-1BEE-4228-B968-2BC1D3B1DAC5}" srcOrd="0" destOrd="0" parTransId="{720C03C1-C33C-4ADE-9175-D08F5CBF0560}" sibTransId="{BCC4D16D-AD7D-4D43-9244-8989D6CC2EA4}"/>
    <dgm:cxn modelId="{1E7D88C7-5DFD-4D98-9176-4BC7076373E7}" type="presOf" srcId="{1548DF2E-48D6-4181-8078-CD3818E5AAB4}" destId="{B118C54E-FCFA-4F66-BCBC-79A799C1C59A}" srcOrd="0" destOrd="0" presId="urn:microsoft.com/office/officeart/2008/layout/HorizontalMultiLevelHierarchy"/>
    <dgm:cxn modelId="{C83C64D5-064C-4EC3-A416-56AF255921B6}" type="presOf" srcId="{8712EE1D-A1FB-4DE2-B570-201185591CC7}" destId="{EA3F49DE-7363-48E4-AF52-2E413C8AD9B6}" srcOrd="1" destOrd="0" presId="urn:microsoft.com/office/officeart/2008/layout/HorizontalMultiLevelHierarchy"/>
    <dgm:cxn modelId="{E633F7E6-1B9E-4B8E-B001-9BD97F4C5DAA}" srcId="{A760AF13-1BEE-4228-B968-2BC1D3B1DAC5}" destId="{DA05B5FE-3BAC-4935-9549-3613506027EE}" srcOrd="2" destOrd="0" parTransId="{7BED0667-EA56-4934-A98B-FF2705A39777}" sibTransId="{CB0E9B8A-7063-478B-A0BD-A4EBB6852813}"/>
    <dgm:cxn modelId="{3E3049EC-3D4C-4488-BFF8-8B004E496FA6}" type="presOf" srcId="{4134B4AD-18C8-41F4-A26A-DB06480B33C7}" destId="{DF489349-CFB8-4AFD-AC46-4006C573D683}" srcOrd="0" destOrd="0" presId="urn:microsoft.com/office/officeart/2008/layout/HorizontalMultiLevelHierarchy"/>
    <dgm:cxn modelId="{2B695754-AEFF-41AA-A5EE-169DEC139840}" type="presParOf" srcId="{DA08B5F3-D504-45F3-83BD-048A06CCCEBF}" destId="{D347D804-940C-4EA8-9D8A-7BC4EC75A142}" srcOrd="0" destOrd="0" presId="urn:microsoft.com/office/officeart/2008/layout/HorizontalMultiLevelHierarchy"/>
    <dgm:cxn modelId="{F8A8220A-2F53-4E74-9B80-9CBC7A6F2127}" type="presParOf" srcId="{D347D804-940C-4EA8-9D8A-7BC4EC75A142}" destId="{7B0CD445-EE35-42C0-B0C6-E2AC8A530412}" srcOrd="0" destOrd="0" presId="urn:microsoft.com/office/officeart/2008/layout/HorizontalMultiLevelHierarchy"/>
    <dgm:cxn modelId="{32BBD8A5-AB7F-48D9-9BC6-6C5C944175E1}" type="presParOf" srcId="{D347D804-940C-4EA8-9D8A-7BC4EC75A142}" destId="{9F97CFFD-5883-41FA-9897-4E5D2868957B}" srcOrd="1" destOrd="0" presId="urn:microsoft.com/office/officeart/2008/layout/HorizontalMultiLevelHierarchy"/>
    <dgm:cxn modelId="{3F33AFAD-30AD-4669-8793-E2D2C1745262}" type="presParOf" srcId="{9F97CFFD-5883-41FA-9897-4E5D2868957B}" destId="{E43FAD78-5234-4444-A6ED-75C0174BCEDB}" srcOrd="0" destOrd="0" presId="urn:microsoft.com/office/officeart/2008/layout/HorizontalMultiLevelHierarchy"/>
    <dgm:cxn modelId="{44ADB9B9-B4EA-4482-9F49-88462265710B}" type="presParOf" srcId="{E43FAD78-5234-4444-A6ED-75C0174BCEDB}" destId="{6D27DCC5-84A5-4FE4-BB63-0077D7044403}" srcOrd="0" destOrd="0" presId="urn:microsoft.com/office/officeart/2008/layout/HorizontalMultiLevelHierarchy"/>
    <dgm:cxn modelId="{9E83BA30-7669-41E7-9E7B-4C12ABE42458}" type="presParOf" srcId="{9F97CFFD-5883-41FA-9897-4E5D2868957B}" destId="{333999F4-937D-473A-AFE3-1B0ED347071E}" srcOrd="1" destOrd="0" presId="urn:microsoft.com/office/officeart/2008/layout/HorizontalMultiLevelHierarchy"/>
    <dgm:cxn modelId="{5496CAD7-5B2A-444A-9EC0-E104D883F175}" type="presParOf" srcId="{333999F4-937D-473A-AFE3-1B0ED347071E}" destId="{DF489349-CFB8-4AFD-AC46-4006C573D683}" srcOrd="0" destOrd="0" presId="urn:microsoft.com/office/officeart/2008/layout/HorizontalMultiLevelHierarchy"/>
    <dgm:cxn modelId="{07CA8F1F-EB4F-4726-8EF4-8A6885E0CF2A}" type="presParOf" srcId="{333999F4-937D-473A-AFE3-1B0ED347071E}" destId="{E6141F0C-04D8-432F-B60F-FB84433920D4}" srcOrd="1" destOrd="0" presId="urn:microsoft.com/office/officeart/2008/layout/HorizontalMultiLevelHierarchy"/>
    <dgm:cxn modelId="{6DAE43F4-A0C8-403C-BEF1-CF6DF32E1042}" type="presParOf" srcId="{9F97CFFD-5883-41FA-9897-4E5D2868957B}" destId="{B0AE8535-9744-4D7E-9B77-0BB1F9214CC0}" srcOrd="2" destOrd="0" presId="urn:microsoft.com/office/officeart/2008/layout/HorizontalMultiLevelHierarchy"/>
    <dgm:cxn modelId="{A774C7A8-B57A-4A9F-A834-FDF0373D8457}" type="presParOf" srcId="{B0AE8535-9744-4D7E-9B77-0BB1F9214CC0}" destId="{EA3F49DE-7363-48E4-AF52-2E413C8AD9B6}" srcOrd="0" destOrd="0" presId="urn:microsoft.com/office/officeart/2008/layout/HorizontalMultiLevelHierarchy"/>
    <dgm:cxn modelId="{E8A904F5-128E-4350-96FC-6758591EF554}" type="presParOf" srcId="{9F97CFFD-5883-41FA-9897-4E5D2868957B}" destId="{7DD1E082-67E5-4A88-B0C9-5FA5E62386E9}" srcOrd="3" destOrd="0" presId="urn:microsoft.com/office/officeart/2008/layout/HorizontalMultiLevelHierarchy"/>
    <dgm:cxn modelId="{8757E001-8EF4-4A32-9C63-2768F37C9F69}" type="presParOf" srcId="{7DD1E082-67E5-4A88-B0C9-5FA5E62386E9}" destId="{B118C54E-FCFA-4F66-BCBC-79A799C1C59A}" srcOrd="0" destOrd="0" presId="urn:microsoft.com/office/officeart/2008/layout/HorizontalMultiLevelHierarchy"/>
    <dgm:cxn modelId="{E7DDE3AE-2C78-47AA-B436-C0DA6D26A99D}" type="presParOf" srcId="{7DD1E082-67E5-4A88-B0C9-5FA5E62386E9}" destId="{19A3FB1F-EEFE-4B0E-BF5D-8B466D0BD482}" srcOrd="1" destOrd="0" presId="urn:microsoft.com/office/officeart/2008/layout/HorizontalMultiLevelHierarchy"/>
    <dgm:cxn modelId="{D7ABAB84-C8B1-4104-B9F9-6A2EBA133395}" type="presParOf" srcId="{9F97CFFD-5883-41FA-9897-4E5D2868957B}" destId="{3E207E0E-85A7-41B5-970D-3EED99343BDB}" srcOrd="4" destOrd="0" presId="urn:microsoft.com/office/officeart/2008/layout/HorizontalMultiLevelHierarchy"/>
    <dgm:cxn modelId="{A8F5FC19-F868-4B89-88DB-FAE74863D574}" type="presParOf" srcId="{3E207E0E-85A7-41B5-970D-3EED99343BDB}" destId="{E92D95D1-FCDD-4547-B21F-4E5E440CABA2}" srcOrd="0" destOrd="0" presId="urn:microsoft.com/office/officeart/2008/layout/HorizontalMultiLevelHierarchy"/>
    <dgm:cxn modelId="{B854277D-9973-4F6C-AC79-BBB761BAA5FD}" type="presParOf" srcId="{9F97CFFD-5883-41FA-9897-4E5D2868957B}" destId="{8C4DE603-B8D4-4FF8-919D-DB9907E37E28}" srcOrd="5" destOrd="0" presId="urn:microsoft.com/office/officeart/2008/layout/HorizontalMultiLevelHierarchy"/>
    <dgm:cxn modelId="{5F4D2879-8B32-4ECC-A6E5-4372E7B2D59D}" type="presParOf" srcId="{8C4DE603-B8D4-4FF8-919D-DB9907E37E28}" destId="{6A8F1049-AA00-49C1-86F0-A485CC111E35}" srcOrd="0" destOrd="0" presId="urn:microsoft.com/office/officeart/2008/layout/HorizontalMultiLevelHierarchy"/>
    <dgm:cxn modelId="{4B97A0E3-5854-46FD-812A-E332BDB14EE0}" type="presParOf" srcId="{8C4DE603-B8D4-4FF8-919D-DB9907E37E28}" destId="{A3DF8FF0-A836-40FC-BB0A-E4A254577A7B}" srcOrd="1" destOrd="0" presId="urn:microsoft.com/office/officeart/2008/layout/HorizontalMultiLevelHierarchy"/>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E207E0E-85A7-41B5-970D-3EED99343BDB}">
      <dsp:nvSpPr>
        <dsp:cNvPr id="0" name=""/>
        <dsp:cNvSpPr/>
      </dsp:nvSpPr>
      <dsp:spPr>
        <a:xfrm>
          <a:off x="2775033" y="2743200"/>
          <a:ext cx="683824" cy="1303020"/>
        </a:xfrm>
        <a:custGeom>
          <a:avLst/>
          <a:gdLst/>
          <a:ahLst/>
          <a:cxnLst/>
          <a:rect l="0" t="0" r="0" b="0"/>
          <a:pathLst>
            <a:path>
              <a:moveTo>
                <a:pt x="0" y="0"/>
              </a:moveTo>
              <a:lnTo>
                <a:pt x="341912" y="0"/>
              </a:lnTo>
              <a:lnTo>
                <a:pt x="341912" y="1303020"/>
              </a:lnTo>
              <a:lnTo>
                <a:pt x="683824" y="1303020"/>
              </a:lnTo>
            </a:path>
          </a:pathLst>
        </a:custGeom>
        <a:noFill/>
        <a:ln w="25400" cap="flat" cmpd="sng" algn="ctr">
          <a:solidFill>
            <a:schemeClr val="accent2">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3080156" y="3357921"/>
        <a:ext cx="73577" cy="73577"/>
      </dsp:txXfrm>
    </dsp:sp>
    <dsp:sp modelId="{B0AE8535-9744-4D7E-9B77-0BB1F9214CC0}">
      <dsp:nvSpPr>
        <dsp:cNvPr id="0" name=""/>
        <dsp:cNvSpPr/>
      </dsp:nvSpPr>
      <dsp:spPr>
        <a:xfrm>
          <a:off x="2775033" y="2697480"/>
          <a:ext cx="683824" cy="91440"/>
        </a:xfrm>
        <a:custGeom>
          <a:avLst/>
          <a:gdLst/>
          <a:ahLst/>
          <a:cxnLst/>
          <a:rect l="0" t="0" r="0" b="0"/>
          <a:pathLst>
            <a:path>
              <a:moveTo>
                <a:pt x="0" y="45720"/>
              </a:moveTo>
              <a:lnTo>
                <a:pt x="683824" y="45720"/>
              </a:lnTo>
            </a:path>
          </a:pathLst>
        </a:custGeom>
        <a:noFill/>
        <a:ln w="25400" cap="flat" cmpd="sng" algn="ctr">
          <a:solidFill>
            <a:schemeClr val="accent2">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3099850" y="2726104"/>
        <a:ext cx="34191" cy="34191"/>
      </dsp:txXfrm>
    </dsp:sp>
    <dsp:sp modelId="{E43FAD78-5234-4444-A6ED-75C0174BCEDB}">
      <dsp:nvSpPr>
        <dsp:cNvPr id="0" name=""/>
        <dsp:cNvSpPr/>
      </dsp:nvSpPr>
      <dsp:spPr>
        <a:xfrm>
          <a:off x="2775033" y="1440179"/>
          <a:ext cx="683824" cy="1303020"/>
        </a:xfrm>
        <a:custGeom>
          <a:avLst/>
          <a:gdLst/>
          <a:ahLst/>
          <a:cxnLst/>
          <a:rect l="0" t="0" r="0" b="0"/>
          <a:pathLst>
            <a:path>
              <a:moveTo>
                <a:pt x="0" y="1303020"/>
              </a:moveTo>
              <a:lnTo>
                <a:pt x="341912" y="1303020"/>
              </a:lnTo>
              <a:lnTo>
                <a:pt x="341912" y="0"/>
              </a:lnTo>
              <a:lnTo>
                <a:pt x="683824" y="0"/>
              </a:lnTo>
            </a:path>
          </a:pathLst>
        </a:custGeom>
        <a:noFill/>
        <a:ln w="25400" cap="flat" cmpd="sng" algn="ctr">
          <a:solidFill>
            <a:schemeClr val="accent2">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3080156" y="2054901"/>
        <a:ext cx="73577" cy="73577"/>
      </dsp:txXfrm>
    </dsp:sp>
    <dsp:sp modelId="{7B0CD445-EE35-42C0-B0C6-E2AC8A530412}">
      <dsp:nvSpPr>
        <dsp:cNvPr id="0" name=""/>
        <dsp:cNvSpPr/>
      </dsp:nvSpPr>
      <dsp:spPr>
        <a:xfrm rot="16200000">
          <a:off x="-489374" y="2221992"/>
          <a:ext cx="5486400" cy="1042416"/>
        </a:xfrm>
        <a:prstGeom prst="rect">
          <a:avLst/>
        </a:prstGeom>
        <a:solidFill>
          <a:schemeClr val="lt1">
            <a:hueOff val="0"/>
            <a:satOff val="0"/>
            <a:lumOff val="0"/>
            <a:alphaOff val="0"/>
          </a:schemeClr>
        </a:solidFill>
        <a:ln w="25400" cap="flat" cmpd="sng" algn="ctr">
          <a:solidFill>
            <a:schemeClr val="accent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marL="0" lvl="0" indent="0" algn="ctr" defTabSz="2400300">
            <a:lnSpc>
              <a:spcPct val="90000"/>
            </a:lnSpc>
            <a:spcBef>
              <a:spcPct val="0"/>
            </a:spcBef>
            <a:spcAft>
              <a:spcPct val="35000"/>
            </a:spcAft>
            <a:buNone/>
          </a:pPr>
          <a:r>
            <a:rPr lang="en-US" sz="5400" kern="1200" dirty="0"/>
            <a:t>Finance Committee</a:t>
          </a:r>
        </a:p>
      </dsp:txBody>
      <dsp:txXfrm>
        <a:off x="-489374" y="2221992"/>
        <a:ext cx="5486400" cy="1042416"/>
      </dsp:txXfrm>
    </dsp:sp>
    <dsp:sp modelId="{DF489349-CFB8-4AFD-AC46-4006C573D683}">
      <dsp:nvSpPr>
        <dsp:cNvPr id="0" name=""/>
        <dsp:cNvSpPr/>
      </dsp:nvSpPr>
      <dsp:spPr>
        <a:xfrm>
          <a:off x="3458858" y="918971"/>
          <a:ext cx="3419124" cy="1042416"/>
        </a:xfrm>
        <a:prstGeom prst="rect">
          <a:avLst/>
        </a:prstGeom>
        <a:solidFill>
          <a:schemeClr val="lt1">
            <a:hueOff val="0"/>
            <a:satOff val="0"/>
            <a:lumOff val="0"/>
            <a:alphaOff val="0"/>
          </a:schemeClr>
        </a:solidFill>
        <a:ln w="25400" cap="flat" cmpd="sng" algn="ctr">
          <a:solidFill>
            <a:schemeClr val="accent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225" tIns="22225" rIns="22225" bIns="22225" numCol="1" spcCol="1270" anchor="ctr" anchorCtr="0">
          <a:noAutofit/>
        </a:bodyPr>
        <a:lstStyle/>
        <a:p>
          <a:pPr marL="0" lvl="0" indent="0" algn="ctr" defTabSz="1555750">
            <a:lnSpc>
              <a:spcPct val="90000"/>
            </a:lnSpc>
            <a:spcBef>
              <a:spcPct val="0"/>
            </a:spcBef>
            <a:spcAft>
              <a:spcPct val="35000"/>
            </a:spcAft>
            <a:buNone/>
          </a:pPr>
          <a:r>
            <a:rPr lang="en-US" sz="3500" kern="1200" dirty="0"/>
            <a:t>Ray Bider - Chair</a:t>
          </a:r>
        </a:p>
      </dsp:txBody>
      <dsp:txXfrm>
        <a:off x="3458858" y="918971"/>
        <a:ext cx="3419124" cy="1042416"/>
      </dsp:txXfrm>
    </dsp:sp>
    <dsp:sp modelId="{B118C54E-FCFA-4F66-BCBC-79A799C1C59A}">
      <dsp:nvSpPr>
        <dsp:cNvPr id="0" name=""/>
        <dsp:cNvSpPr/>
      </dsp:nvSpPr>
      <dsp:spPr>
        <a:xfrm>
          <a:off x="3458858" y="2221992"/>
          <a:ext cx="3419124" cy="1042416"/>
        </a:xfrm>
        <a:prstGeom prst="rect">
          <a:avLst/>
        </a:prstGeom>
        <a:solidFill>
          <a:schemeClr val="lt1">
            <a:hueOff val="0"/>
            <a:satOff val="0"/>
            <a:lumOff val="0"/>
            <a:alphaOff val="0"/>
          </a:schemeClr>
        </a:solidFill>
        <a:ln w="25400" cap="flat" cmpd="sng" algn="ctr">
          <a:solidFill>
            <a:schemeClr val="accent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225" tIns="22225" rIns="22225" bIns="22225" numCol="1" spcCol="1270" anchor="ctr" anchorCtr="0">
          <a:noAutofit/>
        </a:bodyPr>
        <a:lstStyle/>
        <a:p>
          <a:pPr marL="0" lvl="0" indent="0" algn="ctr" defTabSz="1555750">
            <a:lnSpc>
              <a:spcPct val="90000"/>
            </a:lnSpc>
            <a:spcBef>
              <a:spcPct val="0"/>
            </a:spcBef>
            <a:spcAft>
              <a:spcPct val="35000"/>
            </a:spcAft>
            <a:buNone/>
          </a:pPr>
          <a:r>
            <a:rPr lang="en-US" sz="3500" kern="1200" dirty="0"/>
            <a:t>Bill Evans - Member</a:t>
          </a:r>
        </a:p>
      </dsp:txBody>
      <dsp:txXfrm>
        <a:off x="3458858" y="2221992"/>
        <a:ext cx="3419124" cy="1042416"/>
      </dsp:txXfrm>
    </dsp:sp>
    <dsp:sp modelId="{6A8F1049-AA00-49C1-86F0-A485CC111E35}">
      <dsp:nvSpPr>
        <dsp:cNvPr id="0" name=""/>
        <dsp:cNvSpPr/>
      </dsp:nvSpPr>
      <dsp:spPr>
        <a:xfrm>
          <a:off x="3458858" y="3525012"/>
          <a:ext cx="3419124" cy="1042416"/>
        </a:xfrm>
        <a:prstGeom prst="rect">
          <a:avLst/>
        </a:prstGeom>
        <a:solidFill>
          <a:schemeClr val="lt1">
            <a:hueOff val="0"/>
            <a:satOff val="0"/>
            <a:lumOff val="0"/>
            <a:alphaOff val="0"/>
          </a:schemeClr>
        </a:solidFill>
        <a:ln w="25400" cap="flat" cmpd="sng" algn="ctr">
          <a:solidFill>
            <a:schemeClr val="accent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225" tIns="22225" rIns="22225" bIns="22225" numCol="1" spcCol="1270" anchor="ctr" anchorCtr="0">
          <a:noAutofit/>
        </a:bodyPr>
        <a:lstStyle/>
        <a:p>
          <a:pPr marL="0" lvl="0" indent="0" algn="ctr" defTabSz="1555750">
            <a:lnSpc>
              <a:spcPct val="90000"/>
            </a:lnSpc>
            <a:spcBef>
              <a:spcPct val="0"/>
            </a:spcBef>
            <a:spcAft>
              <a:spcPct val="35000"/>
            </a:spcAft>
            <a:buNone/>
          </a:pPr>
          <a:r>
            <a:rPr lang="en-US" sz="3500" kern="1200" dirty="0"/>
            <a:t>Craig Wilhelm - Member</a:t>
          </a:r>
        </a:p>
      </dsp:txBody>
      <dsp:txXfrm>
        <a:off x="3458858" y="3525012"/>
        <a:ext cx="3419124" cy="1042416"/>
      </dsp:txXfrm>
    </dsp:sp>
  </dsp:spTree>
</dsp:drawing>
</file>

<file path=ppt/diagrams/layout1.xml><?xml version="1.0" encoding="utf-8"?>
<dgm:layoutDef xmlns:dgm="http://schemas.openxmlformats.org/drawingml/2006/diagram" xmlns:a="http://schemas.openxmlformats.org/drawingml/2006/main" uniqueId="urn:microsoft.com/office/officeart/2008/layout/HorizontalMultiLevelHierarchy">
  <dgm:title val=""/>
  <dgm:desc val=""/>
  <dgm:catLst>
    <dgm:cat type="hierarchy" pri="46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clrData>
  <dgm:layoutNode name="Name0">
    <dgm:varLst>
      <dgm:chPref val="1"/>
      <dgm:dir/>
      <dgm:animOne val="branch"/>
      <dgm:animLvl val="lvl"/>
      <dgm:resizeHandles val="exact"/>
    </dgm:varLst>
    <dgm:choose name="Name1">
      <dgm:if name="Name2" func="var" arg="dir" op="equ" val="norm">
        <dgm:alg type="hierChild">
          <dgm:param type="linDir" val="fromT"/>
          <dgm:param type="chAlign" val="l"/>
        </dgm:alg>
      </dgm:if>
      <dgm:else name="Name3">
        <dgm:alg type="hierChild">
          <dgm:param type="linDir" val="fromT"/>
          <dgm:param type="chAlign" val="r"/>
        </dgm:alg>
      </dgm:else>
    </dgm:choose>
    <dgm:shape xmlns:r="http://schemas.openxmlformats.org/officeDocument/2006/relationships" r:blip="">
      <dgm:adjLst/>
    </dgm:shape>
    <dgm:presOf/>
    <dgm:constrLst>
      <dgm:constr type="h" for="des" forName="LevelOneTextNode" refType="h"/>
      <dgm:constr type="w" for="des" forName="LevelOneTextNode" refType="h" refFor="des" refForName="LevelOneTextNode" fact="0.19"/>
      <dgm:constr type="h" for="des" forName="LevelTwoTextNode" refType="w" refFor="des" refForName="LevelOneTextNode"/>
      <dgm:constr type="w" for="des" forName="LevelTwoTextNode" refType="h" refFor="des" refForName="LevelTwoTextNode" fact="3.28"/>
      <dgm:constr type="sibSp" refType="h" refFor="des" refForName="LevelTwoTextNode" op="equ" fact="0.25"/>
      <dgm:constr type="sibSp" for="des" forName="level2hierChild" refType="h" refFor="des" refForName="LevelTwoTextNode" op="equ" fact="0.25"/>
      <dgm:constr type="sibSp" for="des" forName="level3hierChild" refType="h" refFor="des" refForName="LevelTwoTextNode" op="equ" fact="0.25"/>
      <dgm:constr type="sp" for="des" forName="root1" refType="w" refFor="des" refForName="LevelTwoTextNode" fact="0.2"/>
      <dgm:constr type="sp" for="des" forName="root2" refType="sp" refFor="des" refForName="root1" op="equ"/>
      <dgm:constr type="primFontSz" for="des" forName="LevelOneTextNode" op="equ" val="65"/>
      <dgm:constr type="primFontSz" for="des" forName="LevelTwoTextNode" op="equ" val="65"/>
      <dgm:constr type="primFontSz" for="des" forName="LevelTwoTextNode" refType="primFontSz" refFor="des" refForName="LevelOneTextNode" op="lte"/>
      <dgm:constr type="primFontSz" for="des" forName="connTx" op="equ" val="50"/>
      <dgm:constr type="primFontSz" for="des" forName="connTx" refType="primFontSz" refFor="des" refForName="LevelOneTextNode" op="lte" fact="0.78"/>
    </dgm:constrLst>
    <dgm:forEach name="Name4" axis="ch">
      <dgm:forEach name="Name5" axis="self" ptType="node">
        <dgm:layoutNode name="root1">
          <dgm:choose name="Name6">
            <dgm:if name="Name7" func="var" arg="dir" op="equ" val="norm">
              <dgm:alg type="hierRoot">
                <dgm:param type="hierAlign" val="lCtrCh"/>
              </dgm:alg>
            </dgm:if>
            <dgm:else name="Name8">
              <dgm:alg type="hierRoot">
                <dgm:param type="hierAlign" val="rCtrCh"/>
              </dgm:alg>
            </dgm:else>
          </dgm:choose>
          <dgm:shape xmlns:r="http://schemas.openxmlformats.org/officeDocument/2006/relationships" r:blip="">
            <dgm:adjLst/>
          </dgm:shape>
          <dgm:presOf/>
          <dgm:layoutNode name="LevelOneTextNode" styleLbl="node0">
            <dgm:varLst>
              <dgm:chPref val="3"/>
            </dgm:varLst>
            <dgm:alg type="tx">
              <dgm:param type="autoTxRot" val="grav"/>
            </dgm:alg>
            <dgm:choose name="Name9">
              <dgm:if name="Name10" func="var" arg="dir" op="equ" val="norm">
                <dgm:shape xmlns:r="http://schemas.openxmlformats.org/officeDocument/2006/relationships" rot="270" type="rect" r:blip="">
                  <dgm:adjLst/>
                </dgm:shape>
              </dgm:if>
              <dgm:else name="Name11">
                <dgm:shape xmlns:r="http://schemas.openxmlformats.org/officeDocument/2006/relationships" rot="90" type="rect" r:blip="">
                  <dgm:adjLst/>
                </dgm:shape>
              </dgm:else>
            </dgm:choose>
            <dgm:presOf axis="self"/>
            <dgm:constrLst>
              <dgm:constr type="tMarg" refType="primFontSz" fact="0.05"/>
              <dgm:constr type="bMarg" refType="primFontSz" fact="0.05"/>
              <dgm:constr type="lMarg" refType="primFontSz" fact="0.05"/>
              <dgm:constr type="rMarg" refType="primFontSz" fact="0.05"/>
            </dgm:constrLst>
            <dgm:ruleLst>
              <dgm:rule type="primFontSz" val="2" fact="NaN" max="NaN"/>
            </dgm:ruleLst>
          </dgm:layoutNode>
          <dgm:layoutNode name="level2hierChild">
            <dgm:choose name="Name12">
              <dgm:if name="Name13" func="var" arg="dir" op="equ" val="norm">
                <dgm:alg type="hierChild">
                  <dgm:param type="linDir" val="fromT"/>
                  <dgm:param type="chAlign" val="l"/>
                </dgm:alg>
              </dgm:if>
              <dgm:else name="Name14">
                <dgm:alg type="hierChild">
                  <dgm:param type="linDir" val="fromT"/>
                  <dgm:param type="chAlign" val="r"/>
                </dgm:alg>
              </dgm:else>
            </dgm:choose>
            <dgm:shape xmlns:r="http://schemas.openxmlformats.org/officeDocument/2006/relationships" r:blip="">
              <dgm:adjLst/>
            </dgm:shape>
            <dgm:presOf/>
            <dgm:forEach name="repeat" axis="ch">
              <dgm:forEach name="Name15" axis="self" ptType="parTrans" cnt="1">
                <dgm:layoutNode name="conn2-1">
                  <dgm:choose name="Name16">
                    <dgm:if name="Name17" func="var" arg="dir" op="equ" val="norm">
                      <dgm:alg type="conn">
                        <dgm:param type="dim" val="1D"/>
                        <dgm:param type="begPts" val="midR"/>
                        <dgm:param type="endPts" val="midL"/>
                        <dgm:param type="endSty" val="noArr"/>
                        <dgm:param type="connRout" val="bend"/>
                      </dgm:alg>
                    </dgm:if>
                    <dgm:else name="Name18">
                      <dgm:alg type="conn">
                        <dgm:param type="dim" val="1D"/>
                        <dgm:param type="begPts" val="midL"/>
                        <dgm:param type="endPts" val="midR"/>
                        <dgm:param type="endSty" val="noArr"/>
                        <dgm:param type="connRout" val="bend"/>
                      </dgm:alg>
                    </dgm:else>
                  </dgm:choose>
                  <dgm:shape xmlns:r="http://schemas.openxmlformats.org/officeDocument/2006/relationships" type="conn" r:blip="" zOrderOff="-99999">
                    <dgm:adjLst/>
                  </dgm:shape>
                  <dgm:presOf axis="self"/>
                  <dgm:constrLst>
                    <dgm:constr type="w" val="1"/>
                    <dgm:constr type="h" val="5"/>
                    <dgm:constr type="connDist"/>
                    <dgm:constr type="begPad"/>
                    <dgm:constr type="endPad"/>
                    <dgm:constr type="userA" for="ch" refType="connDist"/>
                  </dgm:constr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9" axis="self" ptType="node">
                <dgm:layoutNode name="root2">
                  <dgm:choose name="Name20">
                    <dgm:if name="Name21" func="var" arg="dir" op="equ" val="norm">
                      <dgm:alg type="hierRoot">
                        <dgm:param type="hierAlign" val="lCtrCh"/>
                      </dgm:alg>
                    </dgm:if>
                    <dgm:else name="Name22">
                      <dgm:alg type="hierRoot">
                        <dgm:param type="hierAlign" val="rCtrCh"/>
                      </dgm:alg>
                    </dgm:else>
                  </dgm:choose>
                  <dgm:shape xmlns:r="http://schemas.openxmlformats.org/officeDocument/2006/relationships" r:blip="">
                    <dgm:adjLst/>
                  </dgm:shape>
                  <dgm:presOf/>
                  <dgm:layoutNode name="LevelTwoTextNode">
                    <dgm:varLst>
                      <dgm:chPref val="3"/>
                    </dgm:varLst>
                    <dgm:alg type="tx"/>
                    <dgm:shape xmlns:r="http://schemas.openxmlformats.org/officeDocument/2006/relationships" type="rect" r:blip="">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2" fact="NaN" max="NaN"/>
                    </dgm:ruleLst>
                  </dgm:layoutNode>
                  <dgm:layoutNode name="level3hierChild">
                    <dgm:choose name="Name23">
                      <dgm:if name="Name24" func="var" arg="dir" op="equ" val="norm">
                        <dgm:alg type="hierChild">
                          <dgm:param type="linDir" val="fromT"/>
                          <dgm:param type="chAlign" val="l"/>
                        </dgm:alg>
                      </dgm:if>
                      <dgm:else name="Name25">
                        <dgm:alg type="hierChild">
                          <dgm:param type="linDir" val="fromT"/>
                          <dgm:param type="chAlign" val="r"/>
                        </dgm:alg>
                      </dgm:else>
                    </dgm:choose>
                    <dgm:shape xmlns:r="http://schemas.openxmlformats.org/officeDocument/2006/relationships" r:blip="">
                      <dgm:adjLst/>
                    </dgm:shape>
                    <dgm:presOf/>
                    <dgm:forEach name="Name26" ref="repeat"/>
                  </dgm:layoutNode>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37840" cy="464820"/>
          </a:xfrm>
          <a:prstGeom prst="rect">
            <a:avLst/>
          </a:prstGeom>
        </p:spPr>
        <p:txBody>
          <a:bodyPr vert="horz" lIns="92446" tIns="46223" rIns="92446" bIns="46223" rtlCol="0"/>
          <a:lstStyle>
            <a:lvl1pPr algn="l">
              <a:defRPr sz="1200"/>
            </a:lvl1pPr>
          </a:lstStyle>
          <a:p>
            <a:endParaRPr lang="en-US"/>
          </a:p>
        </p:txBody>
      </p:sp>
      <p:sp>
        <p:nvSpPr>
          <p:cNvPr id="3" name="Date Placeholder 2"/>
          <p:cNvSpPr>
            <a:spLocks noGrp="1"/>
          </p:cNvSpPr>
          <p:nvPr>
            <p:ph type="dt" idx="1"/>
          </p:nvPr>
        </p:nvSpPr>
        <p:spPr>
          <a:xfrm>
            <a:off x="3970939" y="0"/>
            <a:ext cx="3037840" cy="464820"/>
          </a:xfrm>
          <a:prstGeom prst="rect">
            <a:avLst/>
          </a:prstGeom>
        </p:spPr>
        <p:txBody>
          <a:bodyPr vert="horz" lIns="92446" tIns="46223" rIns="92446" bIns="46223" rtlCol="0"/>
          <a:lstStyle>
            <a:lvl1pPr algn="r">
              <a:defRPr sz="1200"/>
            </a:lvl1pPr>
          </a:lstStyle>
          <a:p>
            <a:fld id="{B60F3E1A-F44A-4BDC-BFDE-3CE901F7CC0B}" type="datetimeFigureOut">
              <a:rPr lang="en-US" smtClean="0"/>
              <a:t>6/26/2025</a:t>
            </a:fld>
            <a:endParaRPr lang="en-US"/>
          </a:p>
        </p:txBody>
      </p:sp>
      <p:sp>
        <p:nvSpPr>
          <p:cNvPr id="4" name="Slide Image Placeholder 3"/>
          <p:cNvSpPr>
            <a:spLocks noGrp="1" noRot="1" noChangeAspect="1"/>
          </p:cNvSpPr>
          <p:nvPr>
            <p:ph type="sldImg" idx="2"/>
          </p:nvPr>
        </p:nvSpPr>
        <p:spPr>
          <a:xfrm>
            <a:off x="1181100" y="696913"/>
            <a:ext cx="4649788" cy="3486150"/>
          </a:xfrm>
          <a:prstGeom prst="rect">
            <a:avLst/>
          </a:prstGeom>
          <a:noFill/>
          <a:ln w="12700">
            <a:solidFill>
              <a:prstClr val="black"/>
            </a:solidFill>
          </a:ln>
        </p:spPr>
        <p:txBody>
          <a:bodyPr vert="horz" lIns="92446" tIns="46223" rIns="92446" bIns="46223" rtlCol="0" anchor="ctr"/>
          <a:lstStyle/>
          <a:p>
            <a:endParaRPr lang="en-US"/>
          </a:p>
        </p:txBody>
      </p:sp>
      <p:sp>
        <p:nvSpPr>
          <p:cNvPr id="5" name="Notes Placeholder 4"/>
          <p:cNvSpPr>
            <a:spLocks noGrp="1"/>
          </p:cNvSpPr>
          <p:nvPr>
            <p:ph type="body" sz="quarter" idx="3"/>
          </p:nvPr>
        </p:nvSpPr>
        <p:spPr>
          <a:xfrm>
            <a:off x="701041" y="4415790"/>
            <a:ext cx="5608320" cy="4183380"/>
          </a:xfrm>
          <a:prstGeom prst="rect">
            <a:avLst/>
          </a:prstGeom>
        </p:spPr>
        <p:txBody>
          <a:bodyPr vert="horz" lIns="92446" tIns="46223" rIns="92446" bIns="46223"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1" y="8829967"/>
            <a:ext cx="3037840" cy="464820"/>
          </a:xfrm>
          <a:prstGeom prst="rect">
            <a:avLst/>
          </a:prstGeom>
        </p:spPr>
        <p:txBody>
          <a:bodyPr vert="horz" lIns="92446" tIns="46223" rIns="92446" bIns="46223" rtlCol="0" anchor="b"/>
          <a:lstStyle>
            <a:lvl1pPr algn="l">
              <a:defRPr sz="1200"/>
            </a:lvl1pPr>
          </a:lstStyle>
          <a:p>
            <a:endParaRPr lang="en-US"/>
          </a:p>
        </p:txBody>
      </p:sp>
      <p:sp>
        <p:nvSpPr>
          <p:cNvPr id="7" name="Slide Number Placeholder 6"/>
          <p:cNvSpPr>
            <a:spLocks noGrp="1"/>
          </p:cNvSpPr>
          <p:nvPr>
            <p:ph type="sldNum" sz="quarter" idx="5"/>
          </p:nvPr>
        </p:nvSpPr>
        <p:spPr>
          <a:xfrm>
            <a:off x="3970939" y="8829967"/>
            <a:ext cx="3037840" cy="464820"/>
          </a:xfrm>
          <a:prstGeom prst="rect">
            <a:avLst/>
          </a:prstGeom>
        </p:spPr>
        <p:txBody>
          <a:bodyPr vert="horz" lIns="92446" tIns="46223" rIns="92446" bIns="46223" rtlCol="0" anchor="b"/>
          <a:lstStyle>
            <a:lvl1pPr algn="r">
              <a:defRPr sz="1200"/>
            </a:lvl1pPr>
          </a:lstStyle>
          <a:p>
            <a:fld id="{58BE1359-2DA2-4102-8E5F-3C314329F386}" type="slidenum">
              <a:rPr lang="en-US" smtClean="0"/>
              <a:t>‹#›</a:t>
            </a:fld>
            <a:endParaRPr lang="en-US"/>
          </a:p>
        </p:txBody>
      </p:sp>
    </p:spTree>
    <p:extLst>
      <p:ext uri="{BB962C8B-B14F-4D97-AF65-F5344CB8AC3E}">
        <p14:creationId xmlns:p14="http://schemas.microsoft.com/office/powerpoint/2010/main" val="285916566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6/26/2025 10:02 AM</a:t>
            </a:fld>
            <a:endParaRPr lang="en-US" dirty="0"/>
          </a:p>
        </p:txBody>
      </p:sp>
      <p:sp>
        <p:nvSpPr>
          <p:cNvPr id="6" name="Footer Placeholder 5"/>
          <p:cNvSpPr>
            <a:spLocks noGrp="1"/>
          </p:cNvSpPr>
          <p:nvPr>
            <p:ph type="ftr" sz="quarter" idx="12"/>
          </p:nvPr>
        </p:nvSpPr>
        <p:spPr>
          <a:xfrm>
            <a:off x="0" y="8829967"/>
            <a:ext cx="6309360" cy="464820"/>
          </a:xfrm>
        </p:spPr>
        <p:txBody>
          <a:bodyPr/>
          <a:lstStyle/>
          <a:p>
            <a:r>
              <a:rPr lang="en-US" sz="500" dirty="0">
                <a:solidFill>
                  <a:srgbClr val="000000"/>
                </a:solidFill>
              </a:rPr>
              <a:t>© 2007 Microsoft Corporation. All rights reserved. Microsoft, Windows, Windows Vista and other product names are or may be registered trademarks and/or trademarks in the U.S. and/or other countries.</a:t>
            </a:r>
          </a:p>
          <a:p>
            <a:r>
              <a:rPr lang="en-US" sz="500" dirty="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a:solidFill>
                  <a:srgbClr val="000000"/>
                </a:solidFill>
              </a:rPr>
            </a:br>
            <a:r>
              <a:rPr lang="en-US" sz="500" dirty="0">
                <a:solidFill>
                  <a:srgbClr val="000000"/>
                </a:solidFill>
              </a:rPr>
              <a:t>MICROSOFT MAKES NO WARRANTIES, EXPRESS, IMPLIED OR STATUTORY, AS TO THE INFORMATION IN THIS PRESENTATION.</a:t>
            </a:r>
          </a:p>
          <a:p>
            <a:endParaRPr lang="en-US" sz="500" dirty="0"/>
          </a:p>
        </p:txBody>
      </p:sp>
      <p:sp>
        <p:nvSpPr>
          <p:cNvPr id="7" name="Slide Number Placeholder 6"/>
          <p:cNvSpPr>
            <a:spLocks noGrp="1"/>
          </p:cNvSpPr>
          <p:nvPr>
            <p:ph type="sldNum" sz="quarter" idx="13"/>
          </p:nvPr>
        </p:nvSpPr>
        <p:spPr>
          <a:xfrm>
            <a:off x="6309360" y="8829967"/>
            <a:ext cx="699418" cy="464820"/>
          </a:xfrm>
        </p:spPr>
        <p:txBody>
          <a:bodyPr/>
          <a:lstStyle/>
          <a:p>
            <a:fld id="{EC87E0CF-87F6-4B58-B8B8-DCAB2DAAF3CA}" type="slidenum">
              <a:rPr lang="en-US" smtClean="0"/>
              <a:pPr/>
              <a:t>1</a:t>
            </a:fld>
            <a:endParaRPr lang="en-US" dirty="0"/>
          </a:p>
        </p:txBody>
      </p:sp>
    </p:spTree>
    <p:extLst>
      <p:ext uri="{BB962C8B-B14F-4D97-AF65-F5344CB8AC3E}">
        <p14:creationId xmlns:p14="http://schemas.microsoft.com/office/powerpoint/2010/main" val="143090415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6/26/2025 10:02 AM</a:t>
            </a:fld>
            <a:endParaRPr lang="en-US"/>
          </a:p>
        </p:txBody>
      </p:sp>
      <p:sp>
        <p:nvSpPr>
          <p:cNvPr id="6" name="Footer Placeholder 5"/>
          <p:cNvSpPr>
            <a:spLocks noGrp="1"/>
          </p:cNvSpPr>
          <p:nvPr>
            <p:ph type="ftr" sz="quarter" idx="12"/>
          </p:nvPr>
        </p:nvSpPr>
        <p:spPr/>
        <p:txBody>
          <a:bodyPr/>
          <a:lstStyle/>
          <a:p>
            <a:r>
              <a:rPr lang="en-US">
                <a:solidFill>
                  <a:srgbClr val="000000"/>
                </a:solidFill>
              </a:rPr>
              <a:t>© 2007 Microsoft Corporation. All rights reserved. Microsoft, Windows, Windows Vista and other product names are or may be registered trademarks and/or trademarks in the U.S. and/or other countries.</a:t>
            </a:r>
          </a:p>
          <a:p>
            <a:r>
              <a:rPr lang="en-US">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a:solidFill>
                  <a:srgbClr val="000000"/>
                </a:solidFill>
              </a:rPr>
            </a:br>
            <a:r>
              <a:rPr lang="en-US">
                <a:solidFill>
                  <a:srgbClr val="000000"/>
                </a:solidFill>
              </a:rPr>
              <a:t>MICROSOFT MAKES NO WARRANTIES, EXPRESS, IMPLIED OR STATUTORY, AS TO THE INFORMATION IN THIS PRESENTATION.</a:t>
            </a:r>
          </a:p>
          <a:p>
            <a:endParaRPr lang="en-US" dirty="0"/>
          </a:p>
        </p:txBody>
      </p:sp>
      <p:sp>
        <p:nvSpPr>
          <p:cNvPr id="7" name="Slide Number Placeholder 6"/>
          <p:cNvSpPr>
            <a:spLocks noGrp="1"/>
          </p:cNvSpPr>
          <p:nvPr>
            <p:ph type="sldNum" sz="quarter" idx="13"/>
          </p:nvPr>
        </p:nvSpPr>
        <p:spPr/>
        <p:txBody>
          <a:bodyPr/>
          <a:lstStyle/>
          <a:p>
            <a:fld id="{EC87E0CF-87F6-4B58-B8B8-DCAB2DAAF3CA}" type="slidenum">
              <a:rPr lang="en-US" smtClean="0"/>
              <a:pPr/>
              <a:t>4</a:t>
            </a:fld>
            <a:endParaRPr lang="en-US" dirty="0"/>
          </a:p>
        </p:txBody>
      </p:sp>
    </p:spTree>
    <p:extLst>
      <p:ext uri="{BB962C8B-B14F-4D97-AF65-F5344CB8AC3E}">
        <p14:creationId xmlns:p14="http://schemas.microsoft.com/office/powerpoint/2010/main" val="357419363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6/26/2025 10:02 AM</a:t>
            </a:fld>
            <a:endParaRPr lang="en-US"/>
          </a:p>
        </p:txBody>
      </p:sp>
      <p:sp>
        <p:nvSpPr>
          <p:cNvPr id="6" name="Footer Placeholder 5"/>
          <p:cNvSpPr>
            <a:spLocks noGrp="1"/>
          </p:cNvSpPr>
          <p:nvPr>
            <p:ph type="ftr" sz="quarter" idx="12"/>
          </p:nvPr>
        </p:nvSpPr>
        <p:spPr/>
        <p:txBody>
          <a:bodyPr/>
          <a:lstStyle/>
          <a:p>
            <a:r>
              <a:rPr lang="en-US">
                <a:solidFill>
                  <a:srgbClr val="000000"/>
                </a:solidFill>
              </a:rPr>
              <a:t>© 2007 Microsoft Corporation. All rights reserved. Microsoft, Windows, Windows Vista and other product names are or may be registered trademarks and/or trademarks in the U.S. and/or other countries.</a:t>
            </a:r>
          </a:p>
          <a:p>
            <a:r>
              <a:rPr lang="en-US">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a:solidFill>
                  <a:srgbClr val="000000"/>
                </a:solidFill>
              </a:rPr>
            </a:br>
            <a:r>
              <a:rPr lang="en-US">
                <a:solidFill>
                  <a:srgbClr val="000000"/>
                </a:solidFill>
              </a:rPr>
              <a:t>MICROSOFT MAKES NO WARRANTIES, EXPRESS, IMPLIED OR STATUTORY, AS TO THE INFORMATION IN THIS PRESENTATION.</a:t>
            </a:r>
          </a:p>
          <a:p>
            <a:endParaRPr lang="en-US" dirty="0"/>
          </a:p>
        </p:txBody>
      </p:sp>
      <p:sp>
        <p:nvSpPr>
          <p:cNvPr id="7" name="Slide Number Placeholder 6"/>
          <p:cNvSpPr>
            <a:spLocks noGrp="1"/>
          </p:cNvSpPr>
          <p:nvPr>
            <p:ph type="sldNum" sz="quarter" idx="13"/>
          </p:nvPr>
        </p:nvSpPr>
        <p:spPr/>
        <p:txBody>
          <a:bodyPr/>
          <a:lstStyle/>
          <a:p>
            <a:fld id="{EC87E0CF-87F6-4B58-B8B8-DCAB2DAAF3CA}" type="slidenum">
              <a:rPr lang="en-US" smtClean="0"/>
              <a:pPr/>
              <a:t>7</a:t>
            </a:fld>
            <a:endParaRPr lang="en-US" dirty="0"/>
          </a:p>
        </p:txBody>
      </p:sp>
    </p:spTree>
    <p:extLst>
      <p:ext uri="{BB962C8B-B14F-4D97-AF65-F5344CB8AC3E}">
        <p14:creationId xmlns:p14="http://schemas.microsoft.com/office/powerpoint/2010/main" val="258026763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6/26/2025 10:02 AM</a:t>
            </a:fld>
            <a:endParaRPr lang="en-US"/>
          </a:p>
        </p:txBody>
      </p:sp>
      <p:sp>
        <p:nvSpPr>
          <p:cNvPr id="6" name="Footer Placeholder 5"/>
          <p:cNvSpPr>
            <a:spLocks noGrp="1"/>
          </p:cNvSpPr>
          <p:nvPr>
            <p:ph type="ftr" sz="quarter" idx="12"/>
          </p:nvPr>
        </p:nvSpPr>
        <p:spPr/>
        <p:txBody>
          <a:bodyPr/>
          <a:lstStyle/>
          <a:p>
            <a:r>
              <a:rPr lang="en-US">
                <a:solidFill>
                  <a:srgbClr val="000000"/>
                </a:solidFill>
              </a:rPr>
              <a:t>© 2007 Microsoft Corporation. All rights reserved. Microsoft, Windows, Windows Vista and other product names are or may be registered trademarks and/or trademarks in the U.S. and/or other countries.</a:t>
            </a:r>
          </a:p>
          <a:p>
            <a:r>
              <a:rPr lang="en-US">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a:solidFill>
                  <a:srgbClr val="000000"/>
                </a:solidFill>
              </a:rPr>
            </a:br>
            <a:r>
              <a:rPr lang="en-US">
                <a:solidFill>
                  <a:srgbClr val="000000"/>
                </a:solidFill>
              </a:rPr>
              <a:t>MICROSOFT MAKES NO WARRANTIES, EXPRESS, IMPLIED OR STATUTORY, AS TO THE INFORMATION IN THIS PRESENTATION.</a:t>
            </a:r>
          </a:p>
          <a:p>
            <a:endParaRPr lang="en-US" dirty="0"/>
          </a:p>
        </p:txBody>
      </p:sp>
      <p:sp>
        <p:nvSpPr>
          <p:cNvPr id="7" name="Slide Number Placeholder 6"/>
          <p:cNvSpPr>
            <a:spLocks noGrp="1"/>
          </p:cNvSpPr>
          <p:nvPr>
            <p:ph type="sldNum" sz="quarter" idx="13"/>
          </p:nvPr>
        </p:nvSpPr>
        <p:spPr/>
        <p:txBody>
          <a:bodyPr/>
          <a:lstStyle/>
          <a:p>
            <a:fld id="{EC87E0CF-87F6-4B58-B8B8-DCAB2DAAF3CA}" type="slidenum">
              <a:rPr lang="en-US" smtClean="0"/>
              <a:pPr/>
              <a:t>8</a:t>
            </a:fld>
            <a:endParaRPr lang="en-US" dirty="0"/>
          </a:p>
        </p:txBody>
      </p:sp>
    </p:spTree>
    <p:extLst>
      <p:ext uri="{BB962C8B-B14F-4D97-AF65-F5344CB8AC3E}">
        <p14:creationId xmlns:p14="http://schemas.microsoft.com/office/powerpoint/2010/main" val="393912771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6/26/2025 10:02 AM</a:t>
            </a:fld>
            <a:endParaRPr lang="en-US"/>
          </a:p>
        </p:txBody>
      </p:sp>
      <p:sp>
        <p:nvSpPr>
          <p:cNvPr id="6" name="Footer Placeholder 5"/>
          <p:cNvSpPr>
            <a:spLocks noGrp="1"/>
          </p:cNvSpPr>
          <p:nvPr>
            <p:ph type="ftr" sz="quarter" idx="12"/>
          </p:nvPr>
        </p:nvSpPr>
        <p:spPr/>
        <p:txBody>
          <a:bodyPr/>
          <a:lstStyle/>
          <a:p>
            <a:r>
              <a:rPr lang="en-US">
                <a:solidFill>
                  <a:srgbClr val="000000"/>
                </a:solidFill>
              </a:rPr>
              <a:t>© 2007 Microsoft Corporation. All rights reserved. Microsoft, Windows, Windows Vista and other product names are or may be registered trademarks and/or trademarks in the U.S. and/or other countries.</a:t>
            </a:r>
          </a:p>
          <a:p>
            <a:r>
              <a:rPr lang="en-US">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a:solidFill>
                  <a:srgbClr val="000000"/>
                </a:solidFill>
              </a:rPr>
            </a:br>
            <a:r>
              <a:rPr lang="en-US">
                <a:solidFill>
                  <a:srgbClr val="000000"/>
                </a:solidFill>
              </a:rPr>
              <a:t>MICROSOFT MAKES NO WARRANTIES, EXPRESS, IMPLIED OR STATUTORY, AS TO THE INFORMATION IN THIS PRESENTATION.</a:t>
            </a:r>
          </a:p>
          <a:p>
            <a:endParaRPr lang="en-US" dirty="0"/>
          </a:p>
        </p:txBody>
      </p:sp>
      <p:sp>
        <p:nvSpPr>
          <p:cNvPr id="7" name="Slide Number Placeholder 6"/>
          <p:cNvSpPr>
            <a:spLocks noGrp="1"/>
          </p:cNvSpPr>
          <p:nvPr>
            <p:ph type="sldNum" sz="quarter" idx="13"/>
          </p:nvPr>
        </p:nvSpPr>
        <p:spPr/>
        <p:txBody>
          <a:bodyPr/>
          <a:lstStyle/>
          <a:p>
            <a:fld id="{EC87E0CF-87F6-4B58-B8B8-DCAB2DAAF3CA}" type="slidenum">
              <a:rPr lang="en-US" smtClean="0"/>
              <a:pPr/>
              <a:t>9</a:t>
            </a:fld>
            <a:endParaRPr lang="en-US" dirty="0"/>
          </a:p>
        </p:txBody>
      </p:sp>
    </p:spTree>
    <p:extLst>
      <p:ext uri="{BB962C8B-B14F-4D97-AF65-F5344CB8AC3E}">
        <p14:creationId xmlns:p14="http://schemas.microsoft.com/office/powerpoint/2010/main" val="383584474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6/26/2025 10:02 AM</a:t>
            </a:fld>
            <a:endParaRPr lang="en-US"/>
          </a:p>
        </p:txBody>
      </p:sp>
      <p:sp>
        <p:nvSpPr>
          <p:cNvPr id="6" name="Footer Placeholder 5"/>
          <p:cNvSpPr>
            <a:spLocks noGrp="1"/>
          </p:cNvSpPr>
          <p:nvPr>
            <p:ph type="ftr" sz="quarter" idx="12"/>
          </p:nvPr>
        </p:nvSpPr>
        <p:spPr/>
        <p:txBody>
          <a:bodyPr/>
          <a:lstStyle/>
          <a:p>
            <a:r>
              <a:rPr lang="en-US">
                <a:solidFill>
                  <a:srgbClr val="000000"/>
                </a:solidFill>
              </a:rPr>
              <a:t>© 2007 Microsoft Corporation. All rights reserved. Microsoft, Windows, Windows Vista and other product names are or may be registered trademarks and/or trademarks in the U.S. and/or other countries.</a:t>
            </a:r>
          </a:p>
          <a:p>
            <a:r>
              <a:rPr lang="en-US">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a:solidFill>
                  <a:srgbClr val="000000"/>
                </a:solidFill>
              </a:rPr>
            </a:br>
            <a:r>
              <a:rPr lang="en-US">
                <a:solidFill>
                  <a:srgbClr val="000000"/>
                </a:solidFill>
              </a:rPr>
              <a:t>MICROSOFT MAKES NO WARRANTIES, EXPRESS, IMPLIED OR STATUTORY, AS TO THE INFORMATION IN THIS PRESENTATION.</a:t>
            </a:r>
          </a:p>
          <a:p>
            <a:endParaRPr lang="en-US" dirty="0"/>
          </a:p>
        </p:txBody>
      </p:sp>
      <p:sp>
        <p:nvSpPr>
          <p:cNvPr id="7" name="Slide Number Placeholder 6"/>
          <p:cNvSpPr>
            <a:spLocks noGrp="1"/>
          </p:cNvSpPr>
          <p:nvPr>
            <p:ph type="sldNum" sz="quarter" idx="13"/>
          </p:nvPr>
        </p:nvSpPr>
        <p:spPr/>
        <p:txBody>
          <a:bodyPr/>
          <a:lstStyle/>
          <a:p>
            <a:fld id="{EC87E0CF-87F6-4B58-B8B8-DCAB2DAAF3CA}" type="slidenum">
              <a:rPr lang="en-US" smtClean="0"/>
              <a:pPr/>
              <a:t>12</a:t>
            </a:fld>
            <a:endParaRPr lang="en-US" dirty="0"/>
          </a:p>
        </p:txBody>
      </p:sp>
    </p:spTree>
    <p:extLst>
      <p:ext uri="{BB962C8B-B14F-4D97-AF65-F5344CB8AC3E}">
        <p14:creationId xmlns:p14="http://schemas.microsoft.com/office/powerpoint/2010/main" val="23054418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30250" y="1905000"/>
            <a:ext cx="7681913" cy="1523495"/>
          </a:xfrm>
        </p:spPr>
        <p:txBody>
          <a:bodyPr>
            <a:noAutofit/>
          </a:bodyPr>
          <a:lstStyle>
            <a:lvl1pPr>
              <a:lnSpc>
                <a:spcPct val="90000"/>
              </a:lnSpc>
              <a:defRPr sz="5400"/>
            </a:lvl1pPr>
          </a:lstStyle>
          <a:p>
            <a:r>
              <a:rPr lang="en-US"/>
              <a:t>Click to edit Master title style</a:t>
            </a:r>
            <a:endParaRPr lang="en-US" dirty="0"/>
          </a:p>
        </p:txBody>
      </p:sp>
      <p:sp>
        <p:nvSpPr>
          <p:cNvPr id="3" name="Subtitle 2"/>
          <p:cNvSpPr>
            <a:spLocks noGrp="1"/>
          </p:cNvSpPr>
          <p:nvPr>
            <p:ph type="subTitle" idx="1"/>
          </p:nvPr>
        </p:nvSpPr>
        <p:spPr>
          <a:xfrm>
            <a:off x="730249" y="4344988"/>
            <a:ext cx="7681913" cy="461665"/>
          </a:xfrm>
        </p:spPr>
        <p:txBody>
          <a:bodyPr>
            <a:noAutofit/>
          </a:bodyPr>
          <a:lstStyle>
            <a:lvl1pPr marL="0" indent="0" algn="l">
              <a:lnSpc>
                <a:spcPct val="90000"/>
              </a:lnSpc>
              <a:spcBef>
                <a:spcPts val="0"/>
              </a:spcBef>
              <a:buNone/>
              <a:defRPr>
                <a:solidFill>
                  <a:schemeClr val="tx1"/>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a:t>Click to edit Master subtitle style</a:t>
            </a:r>
            <a:endParaRPr lang="en-US" dirty="0"/>
          </a:p>
        </p:txBody>
      </p:sp>
    </p:spTree>
  </p:cSld>
  <p:clrMapOvr>
    <a:masterClrMapping/>
  </p:clrMapOvr>
  <p:transition>
    <p:fad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2_Title and Content">
    <p:bg bwMode="black">
      <p:bgPr>
        <a:solidFill>
          <a:schemeClr val="tx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white"/>
        <p:txBody>
          <a:bodyPr/>
          <a:lstStyle>
            <a:lvl1pPr>
              <a:defRPr>
                <a:solidFill>
                  <a:srgbClr val="FFFFFF"/>
                </a:solidFill>
              </a:defRPr>
            </a:lvl1pPr>
          </a:lstStyle>
          <a:p>
            <a:r>
              <a:rPr lang="en-US"/>
              <a:t>Click to edit Master title style</a:t>
            </a:r>
            <a:endParaRPr lang="en-US" dirty="0"/>
          </a:p>
        </p:txBody>
      </p:sp>
      <p:sp>
        <p:nvSpPr>
          <p:cNvPr id="6" name="Text Placeholder 5"/>
          <p:cNvSpPr>
            <a:spLocks noGrp="1"/>
          </p:cNvSpPr>
          <p:nvPr>
            <p:ph type="body" sz="quarter" idx="10"/>
          </p:nvPr>
        </p:nvSpPr>
        <p:spPr bwMode="white">
          <a:xfrm>
            <a:off x="381000" y="1411553"/>
            <a:ext cx="8382000" cy="2200602"/>
          </a:xfrm>
        </p:spPr>
        <p:txBody>
          <a:bodyPr/>
          <a:lstStyle>
            <a:lvl1pPr>
              <a:buClr>
                <a:srgbClr val="FFFFFF"/>
              </a:buClr>
              <a:buSzPct val="70000"/>
              <a:buFont typeface="Wingdings" pitchFamily="2" charset="2"/>
              <a:buChar char="l"/>
              <a:defRPr>
                <a:solidFill>
                  <a:srgbClr val="FFFFFF"/>
                </a:solidFill>
              </a:defRPr>
            </a:lvl1pPr>
            <a:lvl2pPr>
              <a:buClr>
                <a:srgbClr val="FFFFFF"/>
              </a:buClr>
              <a:buSzPct val="70000"/>
              <a:buFont typeface="Wingdings" pitchFamily="2" charset="2"/>
              <a:buChar char="l"/>
              <a:defRPr>
                <a:solidFill>
                  <a:srgbClr val="FFFFFF"/>
                </a:solidFill>
              </a:defRPr>
            </a:lvl2pPr>
            <a:lvl3pPr>
              <a:buClr>
                <a:srgbClr val="FFFFFF"/>
              </a:buClr>
              <a:buSzPct val="70000"/>
              <a:buFont typeface="Wingdings" pitchFamily="2" charset="2"/>
              <a:buChar char="l"/>
              <a:defRPr>
                <a:solidFill>
                  <a:srgbClr val="FFFFFF"/>
                </a:solidFill>
              </a:defRPr>
            </a:lvl3pPr>
            <a:lvl4pPr>
              <a:buClr>
                <a:srgbClr val="FFFFFF"/>
              </a:buClr>
              <a:buSzPct val="70000"/>
              <a:buFont typeface="Wingdings" pitchFamily="2" charset="2"/>
              <a:buChar char="l"/>
              <a:defRPr>
                <a:solidFill>
                  <a:srgbClr val="FFFFFF"/>
                </a:solidFill>
              </a:defRPr>
            </a:lvl4pPr>
            <a:lvl5pPr>
              <a:buClr>
                <a:srgbClr val="FFFFFF"/>
              </a:buClr>
              <a:buSzPct val="70000"/>
              <a:buFont typeface="Wingdings" pitchFamily="2" charset="2"/>
              <a:buChar char="l"/>
              <a:defRPr>
                <a:solidFill>
                  <a:srgbClr val="FFFFFF"/>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cSld>
  <p:clrMapOvr>
    <a:masterClrMapping/>
  </p:clrMapOvr>
  <p:transition>
    <p:fad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3_Title and Content">
    <p:bg bwMode="black">
      <p:bgPr>
        <a:solidFill>
          <a:schemeClr val="tx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white"/>
        <p:txBody>
          <a:bodyPr/>
          <a:lstStyle>
            <a:lvl1pPr>
              <a:defRPr>
                <a:solidFill>
                  <a:srgbClr val="FFFFFF"/>
                </a:solidFill>
              </a:defRPr>
            </a:lvl1pPr>
          </a:lstStyle>
          <a:p>
            <a:r>
              <a:rPr lang="en-US"/>
              <a:t>Click to edit Master title style</a:t>
            </a:r>
            <a:endParaRPr lang="en-US" dirty="0"/>
          </a:p>
        </p:txBody>
      </p:sp>
      <p:sp>
        <p:nvSpPr>
          <p:cNvPr id="6" name="Text Placeholder 5"/>
          <p:cNvSpPr>
            <a:spLocks noGrp="1"/>
          </p:cNvSpPr>
          <p:nvPr>
            <p:ph type="body" sz="quarter" idx="10"/>
          </p:nvPr>
        </p:nvSpPr>
        <p:spPr bwMode="white">
          <a:xfrm>
            <a:off x="381000" y="1411553"/>
            <a:ext cx="8382000" cy="2200602"/>
          </a:xfrm>
        </p:spPr>
        <p:txBody>
          <a:bodyPr/>
          <a:lstStyle>
            <a:lvl1pPr>
              <a:buClr>
                <a:srgbClr val="FFFFFF"/>
              </a:buClr>
              <a:buSzPct val="70000"/>
              <a:buFont typeface="Wingdings" pitchFamily="2" charset="2"/>
              <a:buChar char="l"/>
              <a:defRPr>
                <a:solidFill>
                  <a:srgbClr val="FFFFFF"/>
                </a:solidFill>
              </a:defRPr>
            </a:lvl1pPr>
            <a:lvl2pPr>
              <a:buClr>
                <a:srgbClr val="FFFFFF"/>
              </a:buClr>
              <a:buSzPct val="70000"/>
              <a:buFont typeface="Wingdings" pitchFamily="2" charset="2"/>
              <a:buChar char="l"/>
              <a:defRPr>
                <a:solidFill>
                  <a:srgbClr val="FFFFFF"/>
                </a:solidFill>
              </a:defRPr>
            </a:lvl2pPr>
            <a:lvl3pPr>
              <a:buClr>
                <a:srgbClr val="FFFFFF"/>
              </a:buClr>
              <a:buSzPct val="70000"/>
              <a:buFont typeface="Wingdings" pitchFamily="2" charset="2"/>
              <a:buChar char="l"/>
              <a:defRPr>
                <a:solidFill>
                  <a:srgbClr val="FFFFFF"/>
                </a:solidFill>
              </a:defRPr>
            </a:lvl3pPr>
            <a:lvl4pPr>
              <a:buClr>
                <a:srgbClr val="FFFFFF"/>
              </a:buClr>
              <a:buSzPct val="70000"/>
              <a:buFont typeface="Wingdings" pitchFamily="2" charset="2"/>
              <a:buChar char="l"/>
              <a:defRPr>
                <a:solidFill>
                  <a:srgbClr val="FFFFFF"/>
                </a:solidFill>
              </a:defRPr>
            </a:lvl4pPr>
            <a:lvl5pPr>
              <a:buClr>
                <a:srgbClr val="FFFFFF"/>
              </a:buClr>
              <a:buSzPct val="70000"/>
              <a:buFont typeface="Wingdings" pitchFamily="2" charset="2"/>
              <a:buChar char="l"/>
              <a:defRPr>
                <a:solidFill>
                  <a:srgbClr val="FFFFFF"/>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6"/>
          <p:cNvSpPr>
            <a:spLocks noGrp="1"/>
          </p:cNvSpPr>
          <p:nvPr>
            <p:ph type="body" sz="quarter" idx="11"/>
          </p:nvPr>
        </p:nvSpPr>
        <p:spPr>
          <a:xfrm>
            <a:off x="0" y="6238875"/>
            <a:ext cx="9144001" cy="619125"/>
          </a:xfrm>
          <a:solidFill>
            <a:srgbClr val="FFFF99"/>
          </a:solidFill>
        </p:spPr>
        <p:txBody>
          <a:bodyPr wrap="square" lIns="152394" tIns="76197" rIns="152394" bIns="76197" anchor="b" anchorCtr="0">
            <a:noAutofit/>
          </a:bodyPr>
          <a:lstStyle>
            <a:lvl1pPr algn="r">
              <a:buFont typeface="Arial" pitchFamily="34" charset="0"/>
              <a:buNone/>
              <a:defRPr>
                <a:solidFill>
                  <a:srgbClr val="000000"/>
                </a:solidFill>
                <a:effectLst/>
                <a:latin typeface="+mj-lt"/>
              </a:defRPr>
            </a:lvl1pPr>
          </a:lstStyle>
          <a:p>
            <a:pPr lvl="0"/>
            <a:r>
              <a:rPr lang="en-US"/>
              <a:t>Edit Master text styles</a:t>
            </a:r>
          </a:p>
        </p:txBody>
      </p:sp>
    </p:spTree>
  </p:cSld>
  <p:clrMapOvr>
    <a:masterClrMapping/>
  </p:clrMapOvr>
  <p:transition>
    <p:fade/>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2_Demo, Video etc. &quot;special&quot; slides">
    <p:spTree>
      <p:nvGrpSpPr>
        <p:cNvPr id="1" name=""/>
        <p:cNvGrpSpPr/>
        <p:nvPr/>
      </p:nvGrpSpPr>
      <p:grpSpPr>
        <a:xfrm>
          <a:off x="0" y="0"/>
          <a:ext cx="0" cy="0"/>
          <a:chOff x="0" y="0"/>
          <a:chExt cx="0" cy="0"/>
        </a:xfrm>
      </p:grpSpPr>
      <p:sp>
        <p:nvSpPr>
          <p:cNvPr id="2" name="Title 1"/>
          <p:cNvSpPr>
            <a:spLocks noGrp="1"/>
          </p:cNvSpPr>
          <p:nvPr>
            <p:ph type="ctrTitle"/>
          </p:nvPr>
        </p:nvSpPr>
        <p:spPr>
          <a:xfrm>
            <a:off x="1369219" y="649805"/>
            <a:ext cx="7043208" cy="1523494"/>
          </a:xfrm>
        </p:spPr>
        <p:txBody>
          <a:bodyPr anchor="ctr" anchorCtr="0">
            <a:noAutofit/>
          </a:bodyPr>
          <a:lstStyle>
            <a:lvl1pPr>
              <a:lnSpc>
                <a:spcPct val="90000"/>
              </a:lnSpc>
              <a:defRPr sz="5400"/>
            </a:lvl1pPr>
          </a:lstStyle>
          <a:p>
            <a:r>
              <a:rPr lang="en-US"/>
              <a:t>Click to edit Master title style</a:t>
            </a:r>
            <a:endParaRPr lang="en-US" dirty="0"/>
          </a:p>
        </p:txBody>
      </p:sp>
      <p:sp>
        <p:nvSpPr>
          <p:cNvPr id="3" name="Subtitle 2"/>
          <p:cNvSpPr>
            <a:spLocks noGrp="1"/>
          </p:cNvSpPr>
          <p:nvPr>
            <p:ph type="subTitle" idx="1"/>
          </p:nvPr>
        </p:nvSpPr>
        <p:spPr>
          <a:xfrm>
            <a:off x="1368955" y="4344988"/>
            <a:ext cx="7043208" cy="461665"/>
          </a:xfrm>
        </p:spPr>
        <p:txBody>
          <a:bodyPr>
            <a:noAutofit/>
          </a:bodyPr>
          <a:lstStyle>
            <a:lvl1pPr marL="0" indent="0" algn="l">
              <a:lnSpc>
                <a:spcPct val="90000"/>
              </a:lnSpc>
              <a:spcBef>
                <a:spcPts val="0"/>
              </a:spcBef>
              <a:buNone/>
              <a:defRPr>
                <a:solidFill>
                  <a:schemeClr val="tx1"/>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a:t>Click to edit Master subtitle style</a:t>
            </a:r>
            <a:endParaRPr lang="en-US" dirty="0"/>
          </a:p>
        </p:txBody>
      </p:sp>
      <p:sp>
        <p:nvSpPr>
          <p:cNvPr id="7" name="Text Placeholder 6"/>
          <p:cNvSpPr>
            <a:spLocks noGrp="1"/>
          </p:cNvSpPr>
          <p:nvPr>
            <p:ph type="body" sz="quarter" idx="10" hasCustomPrompt="1"/>
          </p:nvPr>
        </p:nvSpPr>
        <p:spPr>
          <a:xfrm>
            <a:off x="722049" y="2355850"/>
            <a:ext cx="7690114" cy="1384994"/>
          </a:xfrm>
        </p:spPr>
        <p:txBody>
          <a:bodyPr anchor="t" anchorCtr="0">
            <a:noAutofit/>
            <a:scene3d>
              <a:camera prst="orthographicFront"/>
              <a:lightRig rig="flat" dir="t"/>
            </a:scene3d>
            <a:sp3d extrusionH="88900" contourW="2540">
              <a:bevelT w="38100" h="31750"/>
              <a:contourClr>
                <a:srgbClr val="F4A234"/>
              </a:contourClr>
            </a:sp3d>
          </a:bodyPr>
          <a:lstStyle>
            <a:lvl1pPr marL="0" indent="0" algn="l">
              <a:buFont typeface="Arial" pitchFamily="34" charset="0"/>
              <a:buNone/>
              <a:defRPr kumimoji="0" lang="en-US" sz="10000" b="1" i="1" u="none" strike="noStrike" kern="1200" cap="none" spc="-642" normalizeH="0" baseline="0" noProof="0" dirty="0" smtClean="0">
                <a:ln w="11430"/>
                <a:gradFill>
                  <a:gsLst>
                    <a:gs pos="0">
                      <a:srgbClr val="0066FF"/>
                    </a:gs>
                    <a:gs pos="28000">
                      <a:srgbClr val="2E59B0"/>
                    </a:gs>
                    <a:gs pos="62000">
                      <a:srgbClr val="2B395F"/>
                    </a:gs>
                    <a:gs pos="88000">
                      <a:srgbClr val="000000"/>
                    </a:gs>
                  </a:gsLst>
                  <a:lin ang="5400000"/>
                </a:gradFill>
                <a:effectLst>
                  <a:outerShdw blurRad="50800" dist="39000" dir="5460000" algn="tl">
                    <a:srgbClr val="000000">
                      <a:alpha val="38000"/>
                    </a:srgbClr>
                  </a:outerShdw>
                </a:effectLst>
                <a:uLnTx/>
                <a:uFillTx/>
                <a:latin typeface="+mn-lt"/>
                <a:ea typeface="+mn-ea"/>
                <a:cs typeface="+mn-cs"/>
              </a:defRPr>
            </a:lvl1pPr>
          </a:lstStyle>
          <a:p>
            <a:pPr lvl="0"/>
            <a:r>
              <a:rPr lang="en-US" dirty="0"/>
              <a:t>click to…</a:t>
            </a:r>
          </a:p>
        </p:txBody>
      </p:sp>
    </p:spTree>
  </p:cSld>
  <p:clrMapOvr>
    <a:masterClrMapping/>
  </p:clrMapOvr>
  <p:transition>
    <p:fade/>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Use for slides with Software Cod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6" name="Text Placeholder 5"/>
          <p:cNvSpPr>
            <a:spLocks noGrp="1"/>
          </p:cNvSpPr>
          <p:nvPr>
            <p:ph type="body" sz="quarter" idx="10"/>
          </p:nvPr>
        </p:nvSpPr>
        <p:spPr>
          <a:xfrm>
            <a:off x="722313" y="1905000"/>
            <a:ext cx="8040688" cy="193899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cSld>
  <p:clrMapOvr>
    <a:masterClrMapping/>
  </p:clrMapOvr>
  <p:transition>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Demo, Video etc. &quot;special&quot; slides">
    <p:spTree>
      <p:nvGrpSpPr>
        <p:cNvPr id="1" name=""/>
        <p:cNvGrpSpPr/>
        <p:nvPr/>
      </p:nvGrpSpPr>
      <p:grpSpPr>
        <a:xfrm>
          <a:off x="0" y="0"/>
          <a:ext cx="0" cy="0"/>
          <a:chOff x="0" y="0"/>
          <a:chExt cx="0" cy="0"/>
        </a:xfrm>
      </p:grpSpPr>
      <p:sp>
        <p:nvSpPr>
          <p:cNvPr id="2" name="Title 1"/>
          <p:cNvSpPr>
            <a:spLocks noGrp="1"/>
          </p:cNvSpPr>
          <p:nvPr>
            <p:ph type="ctrTitle"/>
          </p:nvPr>
        </p:nvSpPr>
        <p:spPr>
          <a:xfrm>
            <a:off x="1369219" y="649805"/>
            <a:ext cx="7043208" cy="1523494"/>
          </a:xfrm>
        </p:spPr>
        <p:txBody>
          <a:bodyPr anchor="ctr" anchorCtr="0">
            <a:noAutofit/>
          </a:bodyPr>
          <a:lstStyle>
            <a:lvl1pPr>
              <a:lnSpc>
                <a:spcPct val="90000"/>
              </a:lnSpc>
              <a:defRPr sz="5400"/>
            </a:lvl1pPr>
          </a:lstStyle>
          <a:p>
            <a:r>
              <a:rPr lang="en-US" dirty="0"/>
              <a:t>Click to edit Master title style</a:t>
            </a:r>
          </a:p>
        </p:txBody>
      </p:sp>
      <p:sp>
        <p:nvSpPr>
          <p:cNvPr id="3" name="Subtitle 2"/>
          <p:cNvSpPr>
            <a:spLocks noGrp="1"/>
          </p:cNvSpPr>
          <p:nvPr>
            <p:ph type="subTitle" idx="1"/>
          </p:nvPr>
        </p:nvSpPr>
        <p:spPr>
          <a:xfrm>
            <a:off x="1368955" y="4344988"/>
            <a:ext cx="7043208" cy="461665"/>
          </a:xfrm>
        </p:spPr>
        <p:txBody>
          <a:bodyPr>
            <a:noAutofit/>
          </a:bodyPr>
          <a:lstStyle>
            <a:lvl1pPr marL="0" indent="0" algn="l">
              <a:lnSpc>
                <a:spcPct val="90000"/>
              </a:lnSpc>
              <a:spcBef>
                <a:spcPts val="0"/>
              </a:spcBef>
              <a:buNone/>
              <a:defRPr>
                <a:solidFill>
                  <a:schemeClr val="tx1"/>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a:t>Click to edit Master subtitle style</a:t>
            </a:r>
            <a:endParaRPr lang="en-US" dirty="0"/>
          </a:p>
        </p:txBody>
      </p:sp>
      <p:sp>
        <p:nvSpPr>
          <p:cNvPr id="7" name="Text Placeholder 6"/>
          <p:cNvSpPr>
            <a:spLocks noGrp="1"/>
          </p:cNvSpPr>
          <p:nvPr>
            <p:ph type="body" sz="quarter" idx="10" hasCustomPrompt="1"/>
          </p:nvPr>
        </p:nvSpPr>
        <p:spPr>
          <a:xfrm>
            <a:off x="722049" y="2355850"/>
            <a:ext cx="7690114" cy="1384994"/>
          </a:xfrm>
        </p:spPr>
        <p:txBody>
          <a:bodyPr anchor="t" anchorCtr="0">
            <a:noAutofit/>
            <a:scene3d>
              <a:camera prst="orthographicFront"/>
              <a:lightRig rig="flat" dir="t"/>
            </a:scene3d>
            <a:sp3d extrusionH="88900" contourW="2540">
              <a:bevelT w="38100" h="31750"/>
              <a:contourClr>
                <a:srgbClr val="F4A234"/>
              </a:contourClr>
            </a:sp3d>
          </a:bodyPr>
          <a:lstStyle>
            <a:lvl1pPr marL="0" indent="0" algn="l">
              <a:buFont typeface="Arial" pitchFamily="34" charset="0"/>
              <a:buNone/>
              <a:defRPr kumimoji="0" lang="en-US" sz="10000" b="1" i="1" u="none" strike="noStrike" kern="1200" cap="none" spc="-642" normalizeH="0" baseline="0" noProof="0" dirty="0" smtClean="0">
                <a:ln w="11430"/>
                <a:gradFill>
                  <a:gsLst>
                    <a:gs pos="0">
                      <a:srgbClr val="0066FF"/>
                    </a:gs>
                    <a:gs pos="28000">
                      <a:srgbClr val="2E59B0"/>
                    </a:gs>
                    <a:gs pos="62000">
                      <a:srgbClr val="2B395F"/>
                    </a:gs>
                    <a:gs pos="88000">
                      <a:srgbClr val="000000"/>
                    </a:gs>
                  </a:gsLst>
                  <a:lin ang="5400000"/>
                </a:gradFill>
                <a:effectLst>
                  <a:outerShdw blurRad="50800" dist="39000" dir="5460000" algn="tl">
                    <a:srgbClr val="000000">
                      <a:alpha val="38000"/>
                    </a:srgbClr>
                  </a:outerShdw>
                </a:effectLst>
                <a:uLnTx/>
                <a:uFillTx/>
                <a:latin typeface="+mn-lt"/>
                <a:ea typeface="+mn-ea"/>
                <a:cs typeface="+mn-cs"/>
              </a:defRPr>
            </a:lvl1pPr>
          </a:lstStyle>
          <a:p>
            <a:pPr lvl="0"/>
            <a:r>
              <a:rPr lang="en-US" dirty="0"/>
              <a:t>click to…</a:t>
            </a:r>
          </a:p>
        </p:txBody>
      </p:sp>
    </p:spTree>
  </p:cSld>
  <p:clrMapOvr>
    <a:masterClrMapping/>
  </p:clrMapOvr>
  <p:transition>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6" name="Text Placeholder 5"/>
          <p:cNvSpPr>
            <a:spLocks noGrp="1"/>
          </p:cNvSpPr>
          <p:nvPr>
            <p:ph type="body" sz="quarter" idx="10"/>
          </p:nvPr>
        </p:nvSpPr>
        <p:spPr>
          <a:xfrm>
            <a:off x="381000" y="1411552"/>
            <a:ext cx="8382000" cy="221086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cSld>
  <p:clrMapOvr>
    <a:masterClrMapping/>
  </p:clrMapOvr>
  <p:transition>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a:xfrm>
            <a:off x="381000" y="1412875"/>
            <a:ext cx="8382000" cy="221086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cSld>
  <p:clrMapOvr>
    <a:masterClrMapping/>
  </p:clrMapOvr>
  <p:transition>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1000" y="1411553"/>
            <a:ext cx="4114800" cy="2129814"/>
          </a:xfrm>
        </p:spPr>
        <p:txBody>
          <a:bodyPr/>
          <a:lstStyle>
            <a:lvl1pPr marL="339976" indent="-339976">
              <a:lnSpc>
                <a:spcPct val="90000"/>
              </a:lnSpc>
              <a:defRPr sz="2800"/>
            </a:lvl1pPr>
            <a:lvl2pPr marL="673338" indent="-325424">
              <a:lnSpc>
                <a:spcPct val="90000"/>
              </a:lnSpc>
              <a:defRPr sz="2400"/>
            </a:lvl2pPr>
            <a:lvl3pPr marL="953785" indent="-288384">
              <a:lnSpc>
                <a:spcPct val="90000"/>
              </a:lnSpc>
              <a:defRPr sz="2000"/>
            </a:lvl3pPr>
            <a:lvl4pPr marL="1227618" indent="-273833">
              <a:lnSpc>
                <a:spcPct val="90000"/>
              </a:lnSpc>
              <a:defRPr sz="1800"/>
            </a:lvl4pPr>
            <a:lvl5pPr marL="1516002" indent="-280447">
              <a:lnSpc>
                <a:spcPct val="90000"/>
              </a:lnSpc>
              <a:defRPr sz="1800"/>
            </a:lvl5pPr>
            <a:lvl6pPr>
              <a:defRPr sz="1800"/>
            </a:lvl6pPr>
            <a:lvl7pPr>
              <a:defRPr sz="1800"/>
            </a:lvl7pPr>
            <a:lvl8pPr>
              <a:defRPr sz="1800"/>
            </a:lvl8pPr>
            <a:lvl9pPr>
              <a:defRPr sz="18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48200" y="1411553"/>
            <a:ext cx="4114800" cy="2129814"/>
          </a:xfrm>
        </p:spPr>
        <p:txBody>
          <a:bodyPr/>
          <a:lstStyle>
            <a:lvl1pPr marL="347914" indent="-347914">
              <a:lnSpc>
                <a:spcPct val="90000"/>
              </a:lnSpc>
              <a:defRPr sz="2800"/>
            </a:lvl1pPr>
            <a:lvl2pPr marL="673338" indent="-339976">
              <a:lnSpc>
                <a:spcPct val="90000"/>
              </a:lnSpc>
              <a:defRPr sz="2400"/>
            </a:lvl2pPr>
            <a:lvl3pPr marL="961722" indent="-302936">
              <a:lnSpc>
                <a:spcPct val="90000"/>
              </a:lnSpc>
              <a:defRPr sz="2000"/>
            </a:lvl3pPr>
            <a:lvl4pPr marL="1227618" indent="-265896">
              <a:lnSpc>
                <a:spcPct val="90000"/>
              </a:lnSpc>
              <a:defRPr sz="1800"/>
            </a:lvl4pPr>
            <a:lvl5pPr marL="1516002" indent="-273833">
              <a:lnSpc>
                <a:spcPct val="90000"/>
              </a:lnSpc>
              <a:defRPr sz="1800"/>
            </a:lvl5pPr>
            <a:lvl6pPr>
              <a:defRPr sz="1800"/>
            </a:lvl6pPr>
            <a:lvl7pPr>
              <a:defRPr sz="1800"/>
            </a:lvl7pPr>
            <a:lvl8pPr>
              <a:defRPr sz="1800"/>
            </a:lvl8pPr>
            <a:lvl9pPr>
              <a:defRPr sz="18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cSld>
  <p:clrMapOvr>
    <a:masterClrMapping/>
  </p:clrMapOvr>
  <p:transition>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381000" y="1411553"/>
            <a:ext cx="4114800" cy="692498"/>
          </a:xfrm>
        </p:spPr>
        <p:txBody>
          <a:bodyPr anchor="b"/>
          <a:lstStyle>
            <a:lvl1pPr marL="0" indent="0">
              <a:lnSpc>
                <a:spcPct val="90000"/>
              </a:lnSpc>
              <a:spcBef>
                <a:spcPts val="0"/>
              </a:spcBef>
              <a:buNone/>
              <a:defRPr sz="2500" b="1"/>
            </a:lvl1pPr>
            <a:lvl2pPr marL="457182" indent="0">
              <a:buNone/>
              <a:defRPr sz="2000" b="1"/>
            </a:lvl2pPr>
            <a:lvl3pPr marL="914363" indent="0">
              <a:buNone/>
              <a:defRPr sz="1800" b="1"/>
            </a:lvl3pPr>
            <a:lvl4pPr marL="1371545" indent="0">
              <a:buNone/>
              <a:defRPr sz="1600" b="1"/>
            </a:lvl4pPr>
            <a:lvl5pPr marL="1828727" indent="0">
              <a:buNone/>
              <a:defRPr sz="1600" b="1"/>
            </a:lvl5pPr>
            <a:lvl6pPr marL="2285909" indent="0">
              <a:buNone/>
              <a:defRPr sz="1600" b="1"/>
            </a:lvl6pPr>
            <a:lvl7pPr marL="2743090" indent="0">
              <a:buNone/>
              <a:defRPr sz="1600" b="1"/>
            </a:lvl7pPr>
            <a:lvl8pPr marL="3200272" indent="0">
              <a:buNone/>
              <a:defRPr sz="1600" b="1"/>
            </a:lvl8pPr>
            <a:lvl9pPr marL="3657454" indent="0">
              <a:buNone/>
              <a:defRPr sz="1600" b="1"/>
            </a:lvl9pPr>
          </a:lstStyle>
          <a:p>
            <a:pPr lvl="0"/>
            <a:r>
              <a:rPr lang="en-US"/>
              <a:t>Edit Master text styles</a:t>
            </a:r>
          </a:p>
        </p:txBody>
      </p:sp>
      <p:sp>
        <p:nvSpPr>
          <p:cNvPr id="4" name="Content Placeholder 3"/>
          <p:cNvSpPr>
            <a:spLocks noGrp="1"/>
          </p:cNvSpPr>
          <p:nvPr>
            <p:ph sz="half" idx="2"/>
          </p:nvPr>
        </p:nvSpPr>
        <p:spPr>
          <a:xfrm>
            <a:off x="380999" y="2174875"/>
            <a:ext cx="4114800" cy="1537344"/>
          </a:xfrm>
        </p:spPr>
        <p:txBody>
          <a:bodyPr/>
          <a:lstStyle>
            <a:lvl1pPr marL="281770" indent="-281770">
              <a:defRPr sz="2300"/>
            </a:lvl1pPr>
            <a:lvl2pPr marL="562218" indent="-265896">
              <a:defRPr sz="2000"/>
            </a:lvl2pPr>
            <a:lvl3pPr marL="813562" indent="-243407">
              <a:defRPr sz="1800"/>
            </a:lvl3pPr>
            <a:lvl4pPr marL="1050354" indent="-228856">
              <a:defRPr sz="1700"/>
            </a:lvl4pPr>
            <a:lvl5pPr marL="1279210" indent="-206367">
              <a:defRPr sz="17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45981" y="1411553"/>
            <a:ext cx="4117019" cy="692498"/>
          </a:xfrm>
        </p:spPr>
        <p:txBody>
          <a:bodyPr anchor="b"/>
          <a:lstStyle>
            <a:lvl1pPr marL="0" indent="0">
              <a:lnSpc>
                <a:spcPct val="90000"/>
              </a:lnSpc>
              <a:spcBef>
                <a:spcPts val="0"/>
              </a:spcBef>
              <a:buNone/>
              <a:defRPr sz="2500" b="1"/>
            </a:lvl1pPr>
            <a:lvl2pPr marL="457182" indent="0">
              <a:buNone/>
              <a:defRPr sz="2000" b="1"/>
            </a:lvl2pPr>
            <a:lvl3pPr marL="914363" indent="0">
              <a:buNone/>
              <a:defRPr sz="1800" b="1"/>
            </a:lvl3pPr>
            <a:lvl4pPr marL="1371545" indent="0">
              <a:buNone/>
              <a:defRPr sz="1600" b="1"/>
            </a:lvl4pPr>
            <a:lvl5pPr marL="1828727" indent="0">
              <a:buNone/>
              <a:defRPr sz="1600" b="1"/>
            </a:lvl5pPr>
            <a:lvl6pPr marL="2285909" indent="0">
              <a:buNone/>
              <a:defRPr sz="1600" b="1"/>
            </a:lvl6pPr>
            <a:lvl7pPr marL="2743090" indent="0">
              <a:buNone/>
              <a:defRPr sz="1600" b="1"/>
            </a:lvl7pPr>
            <a:lvl8pPr marL="3200272" indent="0">
              <a:buNone/>
              <a:defRPr sz="1600" b="1"/>
            </a:lvl8pPr>
            <a:lvl9pPr marL="3657454" indent="0">
              <a:buNone/>
              <a:defRPr sz="1600" b="1"/>
            </a:lvl9pPr>
          </a:lstStyle>
          <a:p>
            <a:pPr lvl="0"/>
            <a:r>
              <a:rPr lang="en-US"/>
              <a:t>Edit Master text styles</a:t>
            </a:r>
          </a:p>
        </p:txBody>
      </p:sp>
      <p:sp>
        <p:nvSpPr>
          <p:cNvPr id="6" name="Content Placeholder 5"/>
          <p:cNvSpPr>
            <a:spLocks noGrp="1"/>
          </p:cNvSpPr>
          <p:nvPr>
            <p:ph sz="quarter" idx="4"/>
          </p:nvPr>
        </p:nvSpPr>
        <p:spPr>
          <a:xfrm>
            <a:off x="4645026" y="2174875"/>
            <a:ext cx="4117974" cy="1537344"/>
          </a:xfrm>
        </p:spPr>
        <p:txBody>
          <a:bodyPr/>
          <a:lstStyle>
            <a:lvl1pPr marL="296321" indent="-296321">
              <a:defRPr sz="2300"/>
            </a:lvl1pPr>
            <a:lvl2pPr marL="570155" indent="-273833">
              <a:defRPr sz="2000"/>
            </a:lvl2pPr>
            <a:lvl3pPr marL="821499" indent="-244730">
              <a:defRPr sz="1800"/>
            </a:lvl3pPr>
            <a:lvl4pPr marL="1050354" indent="-236793">
              <a:defRPr sz="1700"/>
            </a:lvl4pPr>
            <a:lvl5pPr marL="1279210" indent="-220919">
              <a:defRPr sz="17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cSld>
  <p:clrMapOvr>
    <a:masterClrMapping/>
  </p:clrMapOvr>
  <p:transition>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cSld>
  <p:clrMapOvr>
    <a:masterClrMapping/>
  </p:clrMapOvr>
  <p:transition>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transition>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WALKIN - Prints in GRAYSCALE">
    <p:spTree>
      <p:nvGrpSpPr>
        <p:cNvPr id="1" name=""/>
        <p:cNvGrpSpPr/>
        <p:nvPr/>
      </p:nvGrpSpPr>
      <p:grpSpPr>
        <a:xfrm>
          <a:off x="0" y="0"/>
          <a:ext cx="0" cy="0"/>
          <a:chOff x="0" y="0"/>
          <a:chExt cx="0" cy="0"/>
        </a:xfrm>
      </p:grpSpPr>
    </p:spTree>
  </p:cSld>
  <p:clrMapOvr>
    <a:masterClrMapping/>
  </p:clrMapOvr>
  <p:transition>
    <p:fad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4.png"/><Relationship Id="rId2" Type="http://schemas.openxmlformats.org/officeDocument/2006/relationships/slideLayout" Target="../slideLayouts/slideLayout2.xml"/><Relationship Id="rId16"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jpe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theme" Target="../theme/theme2.xml"/><Relationship Id="rId1" Type="http://schemas.openxmlformats.org/officeDocument/2006/relationships/slideLayout" Target="../slideLayouts/slideLayout13.xml"/><Relationship Id="rId4"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4">
            <a:lum/>
          </a:blip>
          <a:srcRect/>
          <a:stretch>
            <a:fillRect/>
          </a:stretch>
        </a:blipFill>
        <a:effectLst/>
      </p:bgPr>
    </p:bg>
    <p:spTree>
      <p:nvGrpSpPr>
        <p:cNvPr id="1" name=""/>
        <p:cNvGrpSpPr/>
        <p:nvPr/>
      </p:nvGrpSpPr>
      <p:grpSpPr>
        <a:xfrm>
          <a:off x="0" y="0"/>
          <a:ext cx="0" cy="0"/>
          <a:chOff x="0" y="0"/>
          <a:chExt cx="0" cy="0"/>
        </a:xfrm>
      </p:grpSpPr>
      <p:pic>
        <p:nvPicPr>
          <p:cNvPr id="7" name="Picture 25" descr="7-00029_BAK_v03TOP"/>
          <p:cNvPicPr>
            <a:picLocks noChangeAspect="1" noChangeArrowheads="1"/>
          </p:cNvPicPr>
          <p:nvPr/>
        </p:nvPicPr>
        <p:blipFill>
          <a:blip r:embed="rId15"/>
          <a:srcRect/>
          <a:stretch>
            <a:fillRect/>
          </a:stretch>
        </p:blipFill>
        <p:spPr bwMode="auto">
          <a:xfrm>
            <a:off x="-15875" y="6007100"/>
            <a:ext cx="9159875" cy="849313"/>
          </a:xfrm>
          <a:prstGeom prst="rect">
            <a:avLst/>
          </a:prstGeom>
          <a:noFill/>
        </p:spPr>
      </p:pic>
      <p:sp>
        <p:nvSpPr>
          <p:cNvPr id="2" name="Title Placeholder 1"/>
          <p:cNvSpPr>
            <a:spLocks noGrp="1"/>
          </p:cNvSpPr>
          <p:nvPr>
            <p:ph type="title"/>
          </p:nvPr>
        </p:nvSpPr>
        <p:spPr>
          <a:xfrm>
            <a:off x="381000" y="230188"/>
            <a:ext cx="8382000" cy="664797"/>
          </a:xfrm>
          <a:prstGeom prst="rect">
            <a:avLst/>
          </a:prstGeom>
        </p:spPr>
        <p:txBody>
          <a:bodyPr vert="horz" wrap="square" lIns="0" tIns="0" rIns="0" bIns="0" rtlCol="0" anchor="t">
            <a:spAutoFit/>
          </a:bodyPr>
          <a:lstStyle/>
          <a:p>
            <a:r>
              <a:rPr lang="en-US"/>
              <a:t>Click to edit Master title style</a:t>
            </a:r>
            <a:endParaRPr lang="en-US" dirty="0"/>
          </a:p>
        </p:txBody>
      </p:sp>
      <p:sp>
        <p:nvSpPr>
          <p:cNvPr id="3" name="Text Placeholder 2"/>
          <p:cNvSpPr>
            <a:spLocks noGrp="1"/>
          </p:cNvSpPr>
          <p:nvPr>
            <p:ph type="body" idx="1"/>
          </p:nvPr>
        </p:nvSpPr>
        <p:spPr>
          <a:xfrm>
            <a:off x="381000" y="1412875"/>
            <a:ext cx="8382000" cy="2135969"/>
          </a:xfrm>
          <a:prstGeom prst="rect">
            <a:avLst/>
          </a:prstGeom>
        </p:spPr>
        <p:txBody>
          <a:bodyPr vert="horz" lIns="0" tIns="0" rIns="0" bIns="0" rtlCol="0">
            <a:sp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cSld>
  <p:clrMap bg1="lt1" tx1="dk1" bg2="lt2" tx2="dk2" accent1="accent1" accent2="accent2" accent3="accent3" accent4="accent4" accent5="accent5" accent6="accent6" hlink="hlink" folHlink="folHlink"/>
  <p:sldLayoutIdLst>
    <p:sldLayoutId id="2147483663" r:id="rId1"/>
    <p:sldLayoutId id="2147483664" r:id="rId2"/>
    <p:sldLayoutId id="2147483665" r:id="rId3"/>
    <p:sldLayoutId id="2147483666" r:id="rId4"/>
    <p:sldLayoutId id="2147483667" r:id="rId5"/>
    <p:sldLayoutId id="2147483668" r:id="rId6"/>
    <p:sldLayoutId id="2147483669" r:id="rId7"/>
    <p:sldLayoutId id="2147483670" r:id="rId8"/>
    <p:sldLayoutId id="2147483671" r:id="rId9"/>
    <p:sldLayoutId id="2147483672" r:id="rId10"/>
    <p:sldLayoutId id="2147483673" r:id="rId11"/>
    <p:sldLayoutId id="2147483661" r:id="rId12"/>
  </p:sldLayoutIdLst>
  <p:transition>
    <p:fade/>
  </p:transition>
  <p:txStyles>
    <p:titleStyle>
      <a:lvl1pPr algn="l" defTabSz="914363" rtl="0" eaLnBrk="1" latinLnBrk="0" hangingPunct="1">
        <a:lnSpc>
          <a:spcPct val="90000"/>
        </a:lnSpc>
        <a:spcBef>
          <a:spcPct val="0"/>
        </a:spcBef>
        <a:buNone/>
        <a:defRPr lang="en-US" sz="4800" b="0" kern="1200" cap="none" spc="-150" dirty="0" smtClean="0">
          <a:ln w="3175">
            <a:noFill/>
          </a:ln>
          <a:gradFill>
            <a:gsLst>
              <a:gs pos="0">
                <a:srgbClr val="2E59B0"/>
              </a:gs>
              <a:gs pos="49000">
                <a:srgbClr val="161D32"/>
              </a:gs>
              <a:gs pos="100000">
                <a:srgbClr val="000000"/>
              </a:gs>
            </a:gsLst>
            <a:lin ang="5400000" scaled="0"/>
          </a:gradFill>
          <a:effectLst>
            <a:outerShdw blurRad="50800" dist="38100" dir="2700000" algn="tl" rotWithShape="0">
              <a:prstClr val="black">
                <a:alpha val="40000"/>
              </a:prstClr>
            </a:outerShdw>
          </a:effectLst>
          <a:latin typeface="+mj-lt"/>
          <a:ea typeface="+mn-ea"/>
          <a:cs typeface="Arial" charset="0"/>
        </a:defRPr>
      </a:lvl1pPr>
    </p:titleStyle>
    <p:bodyStyle>
      <a:lvl1pPr marL="396875" indent="-396875" algn="l" defTabSz="914363" rtl="0" eaLnBrk="1" latinLnBrk="0" hangingPunct="1">
        <a:lnSpc>
          <a:spcPct val="90000"/>
        </a:lnSpc>
        <a:spcBef>
          <a:spcPct val="20000"/>
        </a:spcBef>
        <a:buFontTx/>
        <a:buBlip>
          <a:blip r:embed="rId16"/>
        </a:buBlip>
        <a:defRPr sz="3200" kern="1200">
          <a:solidFill>
            <a:schemeClr val="tx1"/>
          </a:solidFill>
          <a:latin typeface="+mn-lt"/>
          <a:ea typeface="+mn-ea"/>
          <a:cs typeface="+mn-cs"/>
        </a:defRPr>
      </a:lvl1pPr>
      <a:lvl2pPr marL="914400" indent="-396875" algn="l" defTabSz="914363" rtl="0" eaLnBrk="1" latinLnBrk="0" hangingPunct="1">
        <a:lnSpc>
          <a:spcPct val="90000"/>
        </a:lnSpc>
        <a:spcBef>
          <a:spcPct val="20000"/>
        </a:spcBef>
        <a:buFontTx/>
        <a:buBlip>
          <a:blip r:embed="rId17"/>
        </a:buBlip>
        <a:defRPr sz="2800" kern="1200">
          <a:solidFill>
            <a:schemeClr val="tx1"/>
          </a:solidFill>
          <a:latin typeface="+mn-lt"/>
          <a:ea typeface="+mn-ea"/>
          <a:cs typeface="+mn-cs"/>
        </a:defRPr>
      </a:lvl2pPr>
      <a:lvl3pPr marL="1258888" indent="-344488" algn="l" defTabSz="914363" rtl="0" eaLnBrk="1" latinLnBrk="0" hangingPunct="1">
        <a:lnSpc>
          <a:spcPct val="90000"/>
        </a:lnSpc>
        <a:spcBef>
          <a:spcPct val="20000"/>
        </a:spcBef>
        <a:buFontTx/>
        <a:buBlip>
          <a:blip r:embed="rId17"/>
        </a:buBlip>
        <a:defRPr sz="2400" kern="1200">
          <a:solidFill>
            <a:schemeClr val="tx1"/>
          </a:solidFill>
          <a:latin typeface="+mn-lt"/>
          <a:ea typeface="+mn-ea"/>
          <a:cs typeface="+mn-cs"/>
        </a:defRPr>
      </a:lvl3pPr>
      <a:lvl4pPr marL="1604963" indent="-346075" algn="l" defTabSz="914363" rtl="0" eaLnBrk="1" latinLnBrk="0" hangingPunct="1">
        <a:lnSpc>
          <a:spcPct val="90000"/>
        </a:lnSpc>
        <a:spcBef>
          <a:spcPct val="20000"/>
        </a:spcBef>
        <a:buFontTx/>
        <a:buBlip>
          <a:blip r:embed="rId17"/>
        </a:buBlip>
        <a:defRPr sz="2400" kern="1200">
          <a:solidFill>
            <a:schemeClr val="tx1"/>
          </a:solidFill>
          <a:latin typeface="+mn-lt"/>
          <a:ea typeface="+mn-ea"/>
          <a:cs typeface="+mn-cs"/>
        </a:defRPr>
      </a:lvl4pPr>
      <a:lvl5pPr marL="1941513" indent="-336550" algn="l" defTabSz="914363" rtl="0" eaLnBrk="1" latinLnBrk="0" hangingPunct="1">
        <a:lnSpc>
          <a:spcPct val="90000"/>
        </a:lnSpc>
        <a:spcBef>
          <a:spcPct val="20000"/>
        </a:spcBef>
        <a:buFontTx/>
        <a:buBlip>
          <a:blip r:embed="rId17"/>
        </a:buBlip>
        <a:defRPr sz="2400" kern="1200">
          <a:solidFill>
            <a:schemeClr val="tx1"/>
          </a:solidFill>
          <a:latin typeface="+mn-lt"/>
          <a:ea typeface="+mn-ea"/>
          <a:cs typeface="+mn-cs"/>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pic>
        <p:nvPicPr>
          <p:cNvPr id="4" name="Picture 3" descr="white rectangle.png"/>
          <p:cNvPicPr>
            <a:picLocks noChangeAspect="1"/>
          </p:cNvPicPr>
          <p:nvPr/>
        </p:nvPicPr>
        <p:blipFill>
          <a:blip r:embed="rId4"/>
          <a:srcRect b="10453"/>
          <a:stretch>
            <a:fillRect/>
          </a:stretch>
        </p:blipFill>
        <p:spPr>
          <a:xfrm>
            <a:off x="0" y="1299706"/>
            <a:ext cx="9144000" cy="5558294"/>
          </a:xfrm>
          <a:prstGeom prst="rect">
            <a:avLst/>
          </a:prstGeom>
        </p:spPr>
      </p:pic>
      <p:sp>
        <p:nvSpPr>
          <p:cNvPr id="2" name="Title Placeholder 1"/>
          <p:cNvSpPr>
            <a:spLocks noGrp="1"/>
          </p:cNvSpPr>
          <p:nvPr>
            <p:ph type="title"/>
          </p:nvPr>
        </p:nvSpPr>
        <p:spPr>
          <a:xfrm>
            <a:off x="381000" y="230188"/>
            <a:ext cx="8382000" cy="664797"/>
          </a:xfrm>
          <a:prstGeom prst="rect">
            <a:avLst/>
          </a:prstGeom>
        </p:spPr>
        <p:txBody>
          <a:bodyPr vert="horz" wrap="square" lIns="0" tIns="0" rIns="0" bIns="0" rtlCol="0" anchor="t">
            <a:spAutoFit/>
          </a:bodyPr>
          <a:lstStyle/>
          <a:p>
            <a:r>
              <a:rPr lang="en-US" dirty="0"/>
              <a:t>Click to edit Master title style</a:t>
            </a:r>
          </a:p>
        </p:txBody>
      </p:sp>
      <p:sp>
        <p:nvSpPr>
          <p:cNvPr id="3" name="Text Placeholder 2"/>
          <p:cNvSpPr>
            <a:spLocks noGrp="1"/>
          </p:cNvSpPr>
          <p:nvPr>
            <p:ph type="body" idx="1"/>
          </p:nvPr>
        </p:nvSpPr>
        <p:spPr>
          <a:xfrm>
            <a:off x="722312" y="1905000"/>
            <a:ext cx="8040688" cy="2108269"/>
          </a:xfrm>
          <a:prstGeom prst="rect">
            <a:avLst/>
          </a:prstGeom>
        </p:spPr>
        <p:txBody>
          <a:bodyPr vert="horz" wrap="square" lIns="0" tIns="0" rIns="0" bIns="0" rtlCol="0">
            <a:sp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cSld>
  <p:clrMap bg1="lt1" tx1="dk1" bg2="lt2" tx2="dk2" accent1="accent1" accent2="accent2" accent3="accent3" accent4="accent4" accent5="accent5" accent6="accent6" hlink="hlink" folHlink="folHlink"/>
  <p:sldLayoutIdLst>
    <p:sldLayoutId id="2147483675" r:id="rId1"/>
  </p:sldLayoutIdLst>
  <p:transition>
    <p:fade/>
  </p:transition>
  <p:txStyles>
    <p:titleStyle>
      <a:lvl1pPr algn="l" defTabSz="914363" rtl="0" eaLnBrk="1" latinLnBrk="0" hangingPunct="1">
        <a:lnSpc>
          <a:spcPct val="90000"/>
        </a:lnSpc>
        <a:spcBef>
          <a:spcPct val="0"/>
        </a:spcBef>
        <a:buNone/>
        <a:defRPr lang="en-US" sz="4800" b="0" kern="1200" cap="none" spc="-125" dirty="0" smtClean="0">
          <a:ln w="3175">
            <a:noFill/>
          </a:ln>
          <a:gradFill>
            <a:gsLst>
              <a:gs pos="0">
                <a:srgbClr val="2E59B0"/>
              </a:gs>
              <a:gs pos="49000">
                <a:srgbClr val="161D32"/>
              </a:gs>
              <a:gs pos="100000">
                <a:srgbClr val="000000"/>
              </a:gs>
            </a:gsLst>
            <a:lin ang="5400000" scaled="0"/>
          </a:gradFill>
          <a:effectLst>
            <a:outerShdw blurRad="50800" dist="38100" dir="2700000" algn="tl" rotWithShape="0">
              <a:prstClr val="black">
                <a:alpha val="40000"/>
              </a:prstClr>
            </a:outerShdw>
          </a:effectLst>
          <a:latin typeface="+mj-lt"/>
          <a:ea typeface="+mn-ea"/>
          <a:cs typeface="Arial" charset="0"/>
        </a:defRPr>
      </a:lvl1pPr>
    </p:titleStyle>
    <p:bodyStyle>
      <a:lvl1pPr marL="0" indent="0" algn="l" defTabSz="914363" rtl="0" eaLnBrk="1" latinLnBrk="0" hangingPunct="1">
        <a:lnSpc>
          <a:spcPct val="90000"/>
        </a:lnSpc>
        <a:spcBef>
          <a:spcPct val="20000"/>
        </a:spcBef>
        <a:buFont typeface="Arial" pitchFamily="34" charset="0"/>
        <a:buNone/>
        <a:defRPr sz="3000" b="1" kern="1200">
          <a:solidFill>
            <a:schemeClr val="tx1"/>
          </a:solidFill>
          <a:latin typeface="Courier New" pitchFamily="49" charset="0"/>
          <a:ea typeface="+mn-ea"/>
          <a:cs typeface="Courier New" pitchFamily="49" charset="0"/>
        </a:defRPr>
      </a:lvl1pPr>
      <a:lvl2pPr marL="384954" indent="-7937" algn="l" defTabSz="914363" rtl="0" eaLnBrk="1" latinLnBrk="0" hangingPunct="1">
        <a:lnSpc>
          <a:spcPct val="90000"/>
        </a:lnSpc>
        <a:spcBef>
          <a:spcPct val="20000"/>
        </a:spcBef>
        <a:buFont typeface="Arial" pitchFamily="34" charset="0"/>
        <a:buNone/>
        <a:defRPr sz="2800" b="1" kern="1200">
          <a:solidFill>
            <a:schemeClr val="tx1"/>
          </a:solidFill>
          <a:latin typeface="Courier New" pitchFamily="49" charset="0"/>
          <a:ea typeface="+mn-ea"/>
          <a:cs typeface="Courier New" pitchFamily="49" charset="0"/>
        </a:defRPr>
      </a:lvl2pPr>
      <a:lvl3pPr marL="761970" indent="-7937" algn="l" defTabSz="914363" rtl="0" eaLnBrk="1" latinLnBrk="0" hangingPunct="1">
        <a:lnSpc>
          <a:spcPct val="90000"/>
        </a:lnSpc>
        <a:spcBef>
          <a:spcPct val="20000"/>
        </a:spcBef>
        <a:buFont typeface="Arial" pitchFamily="34" charset="0"/>
        <a:buNone/>
        <a:defRPr sz="2400" b="1" kern="1200">
          <a:solidFill>
            <a:schemeClr val="tx1"/>
          </a:solidFill>
          <a:latin typeface="Courier New" pitchFamily="49" charset="0"/>
          <a:ea typeface="+mn-ea"/>
          <a:cs typeface="Courier New" pitchFamily="49" charset="0"/>
        </a:defRPr>
      </a:lvl3pPr>
      <a:lvl4pPr marL="1094009" indent="7937" algn="l" defTabSz="914363" rtl="0" eaLnBrk="1" latinLnBrk="0" hangingPunct="1">
        <a:lnSpc>
          <a:spcPct val="90000"/>
        </a:lnSpc>
        <a:spcBef>
          <a:spcPct val="20000"/>
        </a:spcBef>
        <a:buFont typeface="Arial" pitchFamily="34" charset="0"/>
        <a:buNone/>
        <a:defRPr sz="2400" b="1" kern="1200">
          <a:solidFill>
            <a:schemeClr val="tx1"/>
          </a:solidFill>
          <a:latin typeface="Courier New" pitchFamily="49" charset="0"/>
          <a:ea typeface="+mn-ea"/>
          <a:cs typeface="Courier New" pitchFamily="49" charset="0"/>
        </a:defRPr>
      </a:lvl4pPr>
      <a:lvl5pPr marL="1426047" indent="0" algn="l" defTabSz="914363" rtl="0" eaLnBrk="1" latinLnBrk="0" hangingPunct="1">
        <a:lnSpc>
          <a:spcPct val="90000"/>
        </a:lnSpc>
        <a:spcBef>
          <a:spcPct val="20000"/>
        </a:spcBef>
        <a:buFont typeface="Arial" pitchFamily="34" charset="0"/>
        <a:buNone/>
        <a:defRPr sz="2400" b="1" kern="1200">
          <a:solidFill>
            <a:schemeClr val="tx1"/>
          </a:solidFill>
          <a:latin typeface="Courier New" pitchFamily="49" charset="0"/>
          <a:ea typeface="+mn-ea"/>
          <a:cs typeface="Courier New" pitchFamily="49" charset="0"/>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 Id="rId5" Type="http://schemas.openxmlformats.org/officeDocument/2006/relationships/comments" Target="../comments/comment3.xml"/><Relationship Id="rId4" Type="http://schemas.openxmlformats.org/officeDocument/2006/relationships/image" Target="../media/image7.png"/></Relationships>
</file>

<file path=ppt/slides/_rels/slide14.xml.rels><?xml version="1.0" encoding="UTF-8" standalone="yes"?>
<Relationships xmlns="http://schemas.openxmlformats.org/package/2006/relationships"><Relationship Id="rId2" Type="http://schemas.openxmlformats.org/officeDocument/2006/relationships/hyperlink" Target="mailto:finance@bellmawr.com" TargetMode="Externa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comments" Target="../comments/commen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comments" Target="../comments/comment2.xml"/><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19101" y="1905000"/>
            <a:ext cx="8305799" cy="838200"/>
          </a:xfrm>
        </p:spPr>
        <p:txBody>
          <a:bodyPr/>
          <a:lstStyle/>
          <a:p>
            <a:pPr algn="ctr"/>
            <a:r>
              <a:rPr lang="en-US" dirty="0"/>
              <a:t>2025 Municipal Budget Review</a:t>
            </a:r>
            <a:br>
              <a:rPr lang="en-US" dirty="0"/>
            </a:br>
            <a:endParaRPr lang="en-US" dirty="0"/>
          </a:p>
        </p:txBody>
      </p:sp>
      <p:sp>
        <p:nvSpPr>
          <p:cNvPr id="3" name="Subtitle 2"/>
          <p:cNvSpPr>
            <a:spLocks noGrp="1"/>
          </p:cNvSpPr>
          <p:nvPr>
            <p:ph type="subTitle" idx="1"/>
          </p:nvPr>
        </p:nvSpPr>
        <p:spPr>
          <a:xfrm>
            <a:off x="457200" y="4343400"/>
            <a:ext cx="5867399" cy="1600200"/>
          </a:xfrm>
        </p:spPr>
        <p:txBody>
          <a:bodyPr>
            <a:normAutofit lnSpcReduction="10000"/>
          </a:bodyPr>
          <a:lstStyle/>
          <a:p>
            <a:r>
              <a:rPr lang="en-US" dirty="0"/>
              <a:t>Ray Bider</a:t>
            </a:r>
          </a:p>
          <a:p>
            <a:r>
              <a:rPr lang="en-US" dirty="0"/>
              <a:t>Chair- Finance Committee</a:t>
            </a:r>
          </a:p>
          <a:p>
            <a:endParaRPr lang="en-US" dirty="0"/>
          </a:p>
          <a:p>
            <a:r>
              <a:rPr lang="en-US" dirty="0"/>
              <a:t>June 26, 2025</a:t>
            </a:r>
          </a:p>
          <a:p>
            <a:endParaRPr lang="en-US" dirty="0"/>
          </a:p>
        </p:txBody>
      </p:sp>
      <p:sp>
        <p:nvSpPr>
          <p:cNvPr id="6" name="Title 1"/>
          <p:cNvSpPr txBox="1">
            <a:spLocks/>
          </p:cNvSpPr>
          <p:nvPr/>
        </p:nvSpPr>
        <p:spPr>
          <a:xfrm>
            <a:off x="533400" y="2743200"/>
            <a:ext cx="7681913" cy="838200"/>
          </a:xfrm>
          <a:prstGeom prst="rect">
            <a:avLst/>
          </a:prstGeom>
        </p:spPr>
        <p:txBody>
          <a:bodyPr vert="horz" wrap="square" lIns="0" tIns="0" rIns="0" bIns="0" rtlCol="0" anchor="t">
            <a:noAutofit/>
          </a:bodyPr>
          <a:lstStyle>
            <a:lvl1pPr algn="l" defTabSz="914363" rtl="0" eaLnBrk="1" latinLnBrk="0" hangingPunct="1">
              <a:lnSpc>
                <a:spcPct val="90000"/>
              </a:lnSpc>
              <a:spcBef>
                <a:spcPct val="0"/>
              </a:spcBef>
              <a:buNone/>
              <a:defRPr lang="en-US" sz="5400" b="0" kern="1200" cap="none" spc="-150">
                <a:ln w="3175">
                  <a:noFill/>
                </a:ln>
                <a:gradFill>
                  <a:gsLst>
                    <a:gs pos="0">
                      <a:srgbClr val="2E59B0"/>
                    </a:gs>
                    <a:gs pos="49000">
                      <a:srgbClr val="161D32"/>
                    </a:gs>
                    <a:gs pos="100000">
                      <a:srgbClr val="000000"/>
                    </a:gs>
                  </a:gsLst>
                  <a:lin ang="5400000" scaled="0"/>
                </a:gradFill>
                <a:effectLst>
                  <a:outerShdw blurRad="50800" dist="38100" dir="2700000" algn="tl" rotWithShape="0">
                    <a:prstClr val="black">
                      <a:alpha val="40000"/>
                    </a:prstClr>
                  </a:outerShdw>
                </a:effectLst>
                <a:latin typeface="+mj-lt"/>
                <a:ea typeface="+mn-ea"/>
                <a:cs typeface="Arial" charset="0"/>
              </a:defRPr>
            </a:lvl1pPr>
          </a:lstStyle>
          <a:p>
            <a:r>
              <a:rPr lang="en-US" sz="4000" dirty="0">
                <a:solidFill>
                  <a:srgbClr val="0070C0"/>
                </a:solidFill>
              </a:rPr>
              <a:t>Presentation to Residents</a:t>
            </a:r>
            <a:br>
              <a:rPr lang="en-US" dirty="0"/>
            </a:br>
            <a:endParaRPr lang="en-US" dirty="0"/>
          </a:p>
        </p:txBody>
      </p:sp>
    </p:spTree>
  </p:cSld>
  <p:clrMapOvr>
    <a:masterClrMapping/>
  </p:clrMapOvr>
  <p:transition>
    <p:fad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CE789B-D912-461A-A604-D0DFA789335E}"/>
              </a:ext>
            </a:extLst>
          </p:cNvPr>
          <p:cNvSpPr>
            <a:spLocks noGrp="1"/>
          </p:cNvSpPr>
          <p:nvPr>
            <p:ph type="title"/>
          </p:nvPr>
        </p:nvSpPr>
        <p:spPr>
          <a:xfrm>
            <a:off x="838200" y="381000"/>
            <a:ext cx="8382000" cy="664797"/>
          </a:xfrm>
        </p:spPr>
        <p:txBody>
          <a:bodyPr/>
          <a:lstStyle/>
          <a:p>
            <a:r>
              <a:rPr lang="en-US" dirty="0"/>
              <a:t>FUND BALANCE APPROPRIATED</a:t>
            </a:r>
          </a:p>
        </p:txBody>
      </p:sp>
      <p:graphicFrame>
        <p:nvGraphicFramePr>
          <p:cNvPr id="9" name="Table 8">
            <a:extLst>
              <a:ext uri="{FF2B5EF4-FFF2-40B4-BE49-F238E27FC236}">
                <a16:creationId xmlns:a16="http://schemas.microsoft.com/office/drawing/2014/main" id="{78AAE422-554B-43B5-A7A8-7CB0C7DFCFB3}"/>
              </a:ext>
            </a:extLst>
          </p:cNvPr>
          <p:cNvGraphicFramePr>
            <a:graphicFrameLocks noGrp="1"/>
          </p:cNvGraphicFramePr>
          <p:nvPr>
            <p:extLst>
              <p:ext uri="{D42A27DB-BD31-4B8C-83A1-F6EECF244321}">
                <p14:modId xmlns:p14="http://schemas.microsoft.com/office/powerpoint/2010/main" val="3729961448"/>
              </p:ext>
            </p:extLst>
          </p:nvPr>
        </p:nvGraphicFramePr>
        <p:xfrm>
          <a:off x="304800" y="1412874"/>
          <a:ext cx="8382000" cy="3687777"/>
        </p:xfrm>
        <a:graphic>
          <a:graphicData uri="http://schemas.openxmlformats.org/drawingml/2006/table">
            <a:tbl>
              <a:tblPr>
                <a:tableStyleId>{5C22544A-7EE6-4342-B048-85BDC9FD1C3A}</a:tableStyleId>
              </a:tblPr>
              <a:tblGrid>
                <a:gridCol w="1714034">
                  <a:extLst>
                    <a:ext uri="{9D8B030D-6E8A-4147-A177-3AD203B41FA5}">
                      <a16:colId xmlns:a16="http://schemas.microsoft.com/office/drawing/2014/main" val="3185588508"/>
                    </a:ext>
                  </a:extLst>
                </a:gridCol>
                <a:gridCol w="2288799">
                  <a:extLst>
                    <a:ext uri="{9D8B030D-6E8A-4147-A177-3AD203B41FA5}">
                      <a16:colId xmlns:a16="http://schemas.microsoft.com/office/drawing/2014/main" val="2687470049"/>
                    </a:ext>
                  </a:extLst>
                </a:gridCol>
                <a:gridCol w="2162214">
                  <a:extLst>
                    <a:ext uri="{9D8B030D-6E8A-4147-A177-3AD203B41FA5}">
                      <a16:colId xmlns:a16="http://schemas.microsoft.com/office/drawing/2014/main" val="1587966518"/>
                    </a:ext>
                  </a:extLst>
                </a:gridCol>
                <a:gridCol w="2216953">
                  <a:extLst>
                    <a:ext uri="{9D8B030D-6E8A-4147-A177-3AD203B41FA5}">
                      <a16:colId xmlns:a16="http://schemas.microsoft.com/office/drawing/2014/main" val="503514397"/>
                    </a:ext>
                  </a:extLst>
                </a:gridCol>
              </a:tblGrid>
              <a:tr h="972089">
                <a:tc>
                  <a:txBody>
                    <a:bodyPr/>
                    <a:lstStyle/>
                    <a:p>
                      <a:pPr algn="ctr" fontAlgn="b"/>
                      <a:r>
                        <a:rPr lang="en-US" sz="1500" u="none" strike="noStrike">
                          <a:effectLst/>
                        </a:rPr>
                        <a:t>Year</a:t>
                      </a:r>
                      <a:endParaRPr lang="en-US" sz="1500" b="1" i="0" u="none" strike="noStrike">
                        <a:solidFill>
                          <a:srgbClr val="000000"/>
                        </a:solidFill>
                        <a:effectLst/>
                        <a:latin typeface="Calibri" panose="020F0502020204030204" pitchFamily="34" charset="0"/>
                      </a:endParaRPr>
                    </a:p>
                  </a:txBody>
                  <a:tcPr marL="8088" marR="8088" marT="8088" marB="0" anchor="b"/>
                </a:tc>
                <a:tc>
                  <a:txBody>
                    <a:bodyPr/>
                    <a:lstStyle/>
                    <a:p>
                      <a:pPr algn="ctr" fontAlgn="b"/>
                      <a:r>
                        <a:rPr lang="en-US" sz="1500" u="none" strike="noStrike" dirty="0">
                          <a:effectLst/>
                        </a:rPr>
                        <a:t>Balance December 31, </a:t>
                      </a:r>
                      <a:endParaRPr lang="en-US" sz="1500" b="1" i="0" u="none" strike="noStrike" dirty="0">
                        <a:solidFill>
                          <a:srgbClr val="000000"/>
                        </a:solidFill>
                        <a:effectLst/>
                        <a:latin typeface="Calibri" panose="020F0502020204030204" pitchFamily="34" charset="0"/>
                      </a:endParaRPr>
                    </a:p>
                  </a:txBody>
                  <a:tcPr marL="8088" marR="8088" marT="8088" marB="0" anchor="b"/>
                </a:tc>
                <a:tc>
                  <a:txBody>
                    <a:bodyPr/>
                    <a:lstStyle/>
                    <a:p>
                      <a:pPr algn="ctr" fontAlgn="b"/>
                      <a:r>
                        <a:rPr lang="en-US" sz="1500" u="none" strike="noStrike">
                          <a:effectLst/>
                        </a:rPr>
                        <a:t>Utilized in Budget of Succeeding Year</a:t>
                      </a:r>
                      <a:endParaRPr lang="en-US" sz="1500" b="1" i="0" u="none" strike="noStrike">
                        <a:solidFill>
                          <a:srgbClr val="000000"/>
                        </a:solidFill>
                        <a:effectLst/>
                        <a:latin typeface="Calibri" panose="020F0502020204030204" pitchFamily="34" charset="0"/>
                      </a:endParaRPr>
                    </a:p>
                  </a:txBody>
                  <a:tcPr marL="8088" marR="8088" marT="8088" marB="0" anchor="b"/>
                </a:tc>
                <a:tc>
                  <a:txBody>
                    <a:bodyPr/>
                    <a:lstStyle/>
                    <a:p>
                      <a:pPr algn="ctr" fontAlgn="b"/>
                      <a:r>
                        <a:rPr lang="en-US" sz="1500" u="none" strike="noStrike">
                          <a:effectLst/>
                        </a:rPr>
                        <a:t>Percentage of Fund Balance Used</a:t>
                      </a:r>
                      <a:endParaRPr lang="en-US" sz="1500" b="1" i="0" u="none" strike="noStrike">
                        <a:solidFill>
                          <a:srgbClr val="000000"/>
                        </a:solidFill>
                        <a:effectLst/>
                        <a:latin typeface="Calibri" panose="020F0502020204030204" pitchFamily="34" charset="0"/>
                      </a:endParaRPr>
                    </a:p>
                  </a:txBody>
                  <a:tcPr marL="8088" marR="8088" marT="8088" marB="0" anchor="b"/>
                </a:tc>
                <a:extLst>
                  <a:ext uri="{0D108BD9-81ED-4DB2-BD59-A6C34878D82A}">
                    <a16:rowId xmlns:a16="http://schemas.microsoft.com/office/drawing/2014/main" val="2667862562"/>
                  </a:ext>
                </a:extLst>
              </a:tr>
              <a:tr h="401182">
                <a:tc>
                  <a:txBody>
                    <a:bodyPr/>
                    <a:lstStyle/>
                    <a:p>
                      <a:pPr algn="ctr" fontAlgn="b"/>
                      <a:endParaRPr lang="en-US" sz="1200" u="none" strike="noStrike" dirty="0">
                        <a:effectLst/>
                      </a:endParaRPr>
                    </a:p>
                    <a:p>
                      <a:pPr algn="ctr" fontAlgn="b"/>
                      <a:r>
                        <a:rPr lang="en-US" sz="1200" b="0" i="0" u="none" strike="noStrike" dirty="0">
                          <a:solidFill>
                            <a:srgbClr val="000000"/>
                          </a:solidFill>
                          <a:effectLst/>
                          <a:latin typeface="Calibri" panose="020F0502020204030204" pitchFamily="34" charset="0"/>
                        </a:rPr>
                        <a:t>2025</a:t>
                      </a:r>
                    </a:p>
                  </a:txBody>
                  <a:tcPr marL="8088" marR="8088" marT="8088" marB="0" anchor="b"/>
                </a:tc>
                <a:tc>
                  <a:txBody>
                    <a:bodyPr/>
                    <a:lstStyle/>
                    <a:p>
                      <a:pPr algn="ctr" fontAlgn="b"/>
                      <a:r>
                        <a:rPr lang="en-US" sz="1200" u="none" strike="noStrike" dirty="0">
                          <a:effectLst/>
                        </a:rPr>
                        <a:t> $                       3,487,513.96</a:t>
                      </a:r>
                      <a:endParaRPr lang="en-US" sz="1200" b="0" i="0" u="none" strike="noStrike" dirty="0">
                        <a:solidFill>
                          <a:srgbClr val="000000"/>
                        </a:solidFill>
                        <a:effectLst/>
                        <a:latin typeface="Calibri" panose="020F0502020204030204" pitchFamily="34" charset="0"/>
                      </a:endParaRPr>
                    </a:p>
                  </a:txBody>
                  <a:tcPr marL="8088" marR="8088" marT="8088" marB="0" anchor="b"/>
                </a:tc>
                <a:tc>
                  <a:txBody>
                    <a:bodyPr/>
                    <a:lstStyle/>
                    <a:p>
                      <a:pPr algn="l" fontAlgn="b"/>
                      <a:r>
                        <a:rPr lang="en-US" sz="1200" u="none" strike="noStrike" dirty="0">
                          <a:effectLst/>
                        </a:rPr>
                        <a:t> $                    2,620,890.72</a:t>
                      </a:r>
                    </a:p>
                  </a:txBody>
                  <a:tcPr marL="8088" marR="8088" marT="8088" marB="0" anchor="b"/>
                </a:tc>
                <a:tc>
                  <a:txBody>
                    <a:bodyPr/>
                    <a:lstStyle/>
                    <a:p>
                      <a:pPr algn="ctr" fontAlgn="b"/>
                      <a:r>
                        <a:rPr lang="en-US" sz="1200" b="0" i="0" u="none" strike="noStrike" dirty="0">
                          <a:solidFill>
                            <a:srgbClr val="000000"/>
                          </a:solidFill>
                          <a:effectLst/>
                          <a:latin typeface="Calibri" panose="020F0502020204030204" pitchFamily="34" charset="0"/>
                        </a:rPr>
                        <a:t>75.15%</a:t>
                      </a:r>
                    </a:p>
                  </a:txBody>
                  <a:tcPr marL="8088" marR="8088" marT="8088" marB="0" anchor="b"/>
                </a:tc>
                <a:extLst>
                  <a:ext uri="{0D108BD9-81ED-4DB2-BD59-A6C34878D82A}">
                    <a16:rowId xmlns:a16="http://schemas.microsoft.com/office/drawing/2014/main" val="4044107924"/>
                  </a:ext>
                </a:extLst>
              </a:tr>
              <a:tr h="385751">
                <a:tc>
                  <a:txBody>
                    <a:bodyPr/>
                    <a:lstStyle/>
                    <a:p>
                      <a:pPr algn="ctr" fontAlgn="b"/>
                      <a:r>
                        <a:rPr lang="en-US" sz="1200" u="none" strike="noStrike" dirty="0">
                          <a:effectLst/>
                        </a:rPr>
                        <a:t>2024</a:t>
                      </a:r>
                    </a:p>
                  </a:txBody>
                  <a:tcPr marL="8088" marR="8088" marT="8088" marB="0" anchor="b"/>
                </a:tc>
                <a:tc>
                  <a:txBody>
                    <a:bodyPr/>
                    <a:lstStyle/>
                    <a:p>
                      <a:pPr algn="ctr" fontAlgn="b"/>
                      <a:r>
                        <a:rPr lang="en-US" sz="1200" u="none" strike="noStrike" dirty="0">
                          <a:effectLst/>
                        </a:rPr>
                        <a:t> $                       3,617,796.36</a:t>
                      </a:r>
                      <a:endParaRPr lang="en-US" sz="1200" b="0" i="0" u="none" strike="noStrike" dirty="0">
                        <a:solidFill>
                          <a:srgbClr val="000000"/>
                        </a:solidFill>
                        <a:effectLst/>
                        <a:latin typeface="Calibri" panose="020F0502020204030204" pitchFamily="34" charset="0"/>
                      </a:endParaRPr>
                    </a:p>
                  </a:txBody>
                  <a:tcPr marL="8088" marR="8088" marT="8088" marB="0" anchor="b"/>
                </a:tc>
                <a:tc>
                  <a:txBody>
                    <a:bodyPr/>
                    <a:lstStyle/>
                    <a:p>
                      <a:pPr algn="l" fontAlgn="b"/>
                      <a:r>
                        <a:rPr lang="en-US" sz="1200" u="none" strike="noStrike" dirty="0">
                          <a:effectLst/>
                        </a:rPr>
                        <a:t> $                    2,722,000.00</a:t>
                      </a:r>
                    </a:p>
                  </a:txBody>
                  <a:tcPr marL="8088" marR="8088" marT="8088" marB="0" anchor="b"/>
                </a:tc>
                <a:tc>
                  <a:txBody>
                    <a:bodyPr/>
                    <a:lstStyle/>
                    <a:p>
                      <a:pPr algn="ctr" fontAlgn="b"/>
                      <a:r>
                        <a:rPr lang="en-US" sz="1200" b="0" i="0" u="none" strike="noStrike" dirty="0">
                          <a:solidFill>
                            <a:srgbClr val="000000"/>
                          </a:solidFill>
                          <a:effectLst/>
                          <a:latin typeface="Calibri" panose="020F0502020204030204" pitchFamily="34" charset="0"/>
                        </a:rPr>
                        <a:t>75.23%</a:t>
                      </a:r>
                    </a:p>
                  </a:txBody>
                  <a:tcPr marL="8088" marR="8088" marT="8088" marB="0" anchor="b"/>
                </a:tc>
                <a:extLst>
                  <a:ext uri="{0D108BD9-81ED-4DB2-BD59-A6C34878D82A}">
                    <a16:rowId xmlns:a16="http://schemas.microsoft.com/office/drawing/2014/main" val="1986707797"/>
                  </a:ext>
                </a:extLst>
              </a:tr>
              <a:tr h="385751">
                <a:tc>
                  <a:txBody>
                    <a:bodyPr/>
                    <a:lstStyle/>
                    <a:p>
                      <a:pPr algn="ctr" fontAlgn="b"/>
                      <a:r>
                        <a:rPr lang="en-US" sz="1200" u="none" strike="noStrike" dirty="0">
                          <a:effectLst/>
                        </a:rPr>
                        <a:t>2023</a:t>
                      </a:r>
                    </a:p>
                  </a:txBody>
                  <a:tcPr marL="8088" marR="8088" marT="8088" marB="0" anchor="b"/>
                </a:tc>
                <a:tc>
                  <a:txBody>
                    <a:bodyPr/>
                    <a:lstStyle/>
                    <a:p>
                      <a:pPr algn="ctr" fontAlgn="b"/>
                      <a:r>
                        <a:rPr lang="en-US" sz="1200" u="none" strike="noStrike" dirty="0">
                          <a:effectLst/>
                        </a:rPr>
                        <a:t> $                       3,720,889.44</a:t>
                      </a:r>
                      <a:endParaRPr lang="en-US" sz="1200" b="0" i="0" u="none" strike="noStrike" dirty="0">
                        <a:solidFill>
                          <a:srgbClr val="000000"/>
                        </a:solidFill>
                        <a:effectLst/>
                        <a:latin typeface="Calibri" panose="020F0502020204030204" pitchFamily="34" charset="0"/>
                      </a:endParaRPr>
                    </a:p>
                  </a:txBody>
                  <a:tcPr marL="8088" marR="8088" marT="8088" marB="0" anchor="b"/>
                </a:tc>
                <a:tc>
                  <a:txBody>
                    <a:bodyPr/>
                    <a:lstStyle/>
                    <a:p>
                      <a:pPr algn="l" fontAlgn="b"/>
                      <a:r>
                        <a:rPr lang="en-US" sz="1200" u="none" strike="noStrike" dirty="0">
                          <a:effectLst/>
                        </a:rPr>
                        <a:t> $                    2,335,000.00</a:t>
                      </a:r>
                    </a:p>
                  </a:txBody>
                  <a:tcPr marL="8088" marR="8088" marT="8088" marB="0" anchor="b"/>
                </a:tc>
                <a:tc>
                  <a:txBody>
                    <a:bodyPr/>
                    <a:lstStyle/>
                    <a:p>
                      <a:pPr algn="ctr" fontAlgn="b"/>
                      <a:r>
                        <a:rPr lang="en-US" sz="1200" b="0" i="0" u="none" strike="noStrike" dirty="0">
                          <a:solidFill>
                            <a:srgbClr val="000000"/>
                          </a:solidFill>
                          <a:effectLst/>
                          <a:latin typeface="Calibri" panose="020F0502020204030204" pitchFamily="34" charset="0"/>
                        </a:rPr>
                        <a:t>62.75%</a:t>
                      </a:r>
                    </a:p>
                  </a:txBody>
                  <a:tcPr marL="8088" marR="8088" marT="8088" marB="0" anchor="b"/>
                </a:tc>
                <a:extLst>
                  <a:ext uri="{0D108BD9-81ED-4DB2-BD59-A6C34878D82A}">
                    <a16:rowId xmlns:a16="http://schemas.microsoft.com/office/drawing/2014/main" val="2852254411"/>
                  </a:ext>
                </a:extLst>
              </a:tr>
              <a:tr h="385751">
                <a:tc>
                  <a:txBody>
                    <a:bodyPr/>
                    <a:lstStyle/>
                    <a:p>
                      <a:pPr algn="ctr" fontAlgn="b"/>
                      <a:endParaRPr lang="en-US" sz="1200" u="none" strike="noStrike" dirty="0">
                        <a:effectLst/>
                      </a:endParaRPr>
                    </a:p>
                    <a:p>
                      <a:pPr algn="ctr" fontAlgn="b"/>
                      <a:r>
                        <a:rPr lang="en-US" sz="1200" b="0" i="0" u="none" strike="noStrike" dirty="0">
                          <a:solidFill>
                            <a:srgbClr val="000000"/>
                          </a:solidFill>
                          <a:effectLst/>
                          <a:latin typeface="Calibri" panose="020F0502020204030204" pitchFamily="34" charset="0"/>
                        </a:rPr>
                        <a:t>2022</a:t>
                      </a:r>
                    </a:p>
                  </a:txBody>
                  <a:tcPr marL="8088" marR="8088" marT="8088" marB="0" anchor="b"/>
                </a:tc>
                <a:tc>
                  <a:txBody>
                    <a:bodyPr/>
                    <a:lstStyle/>
                    <a:p>
                      <a:pPr algn="ctr" fontAlgn="b"/>
                      <a:r>
                        <a:rPr lang="en-US" sz="1200" u="none" strike="noStrike" dirty="0">
                          <a:effectLst/>
                        </a:rPr>
                        <a:t> $                       2,992,186.65</a:t>
                      </a:r>
                      <a:endParaRPr lang="en-US" sz="1200" b="0" i="0" u="none" strike="noStrike" dirty="0">
                        <a:solidFill>
                          <a:srgbClr val="000000"/>
                        </a:solidFill>
                        <a:effectLst/>
                        <a:latin typeface="Calibri" panose="020F0502020204030204" pitchFamily="34" charset="0"/>
                      </a:endParaRPr>
                    </a:p>
                  </a:txBody>
                  <a:tcPr marL="8088" marR="8088" marT="8088" marB="0" anchor="b"/>
                </a:tc>
                <a:tc>
                  <a:txBody>
                    <a:bodyPr/>
                    <a:lstStyle/>
                    <a:p>
                      <a:pPr algn="l" fontAlgn="b"/>
                      <a:r>
                        <a:rPr lang="en-US" sz="1200" u="none" strike="noStrike" dirty="0">
                          <a:effectLst/>
                        </a:rPr>
                        <a:t> $                    1,746,785.00</a:t>
                      </a:r>
                    </a:p>
                  </a:txBody>
                  <a:tcPr marL="8088" marR="8088" marT="8088" marB="0" anchor="b"/>
                </a:tc>
                <a:tc>
                  <a:txBody>
                    <a:bodyPr/>
                    <a:lstStyle/>
                    <a:p>
                      <a:pPr algn="ctr" fontAlgn="b"/>
                      <a:r>
                        <a:rPr lang="en-US" sz="1200" b="0" i="0" u="none" strike="noStrike" dirty="0">
                          <a:solidFill>
                            <a:srgbClr val="000000"/>
                          </a:solidFill>
                          <a:effectLst/>
                          <a:latin typeface="Calibri" panose="020F0502020204030204" pitchFamily="34" charset="0"/>
                        </a:rPr>
                        <a:t>58.37%</a:t>
                      </a:r>
                    </a:p>
                  </a:txBody>
                  <a:tcPr marL="8088" marR="8088" marT="8088" marB="0" anchor="b"/>
                </a:tc>
                <a:extLst>
                  <a:ext uri="{0D108BD9-81ED-4DB2-BD59-A6C34878D82A}">
                    <a16:rowId xmlns:a16="http://schemas.microsoft.com/office/drawing/2014/main" val="1112065755"/>
                  </a:ext>
                </a:extLst>
              </a:tr>
              <a:tr h="385751">
                <a:tc>
                  <a:txBody>
                    <a:bodyPr/>
                    <a:lstStyle/>
                    <a:p>
                      <a:pPr algn="ctr" fontAlgn="b"/>
                      <a:endParaRPr lang="en-US" sz="1200" u="none" strike="noStrike" dirty="0">
                        <a:effectLst/>
                      </a:endParaRPr>
                    </a:p>
                    <a:p>
                      <a:pPr algn="ctr" fontAlgn="b"/>
                      <a:r>
                        <a:rPr lang="en-US" sz="1200" b="0" i="0" u="none" strike="noStrike" dirty="0">
                          <a:solidFill>
                            <a:srgbClr val="000000"/>
                          </a:solidFill>
                          <a:effectLst/>
                          <a:latin typeface="Calibri" panose="020F0502020204030204" pitchFamily="34" charset="0"/>
                        </a:rPr>
                        <a:t>2021</a:t>
                      </a:r>
                    </a:p>
                  </a:txBody>
                  <a:tcPr marL="8088" marR="8088" marT="8088" marB="0" anchor="b"/>
                </a:tc>
                <a:tc>
                  <a:txBody>
                    <a:bodyPr/>
                    <a:lstStyle/>
                    <a:p>
                      <a:pPr algn="ctr" fontAlgn="b"/>
                      <a:r>
                        <a:rPr lang="en-US" sz="1200" u="none" strike="noStrike" dirty="0">
                          <a:effectLst/>
                        </a:rPr>
                        <a:t> $                       2,926,301.01</a:t>
                      </a:r>
                      <a:endParaRPr lang="en-US" sz="1200" b="0" i="0" u="none" strike="noStrike" dirty="0">
                        <a:solidFill>
                          <a:srgbClr val="000000"/>
                        </a:solidFill>
                        <a:effectLst/>
                        <a:latin typeface="Calibri" panose="020F0502020204030204" pitchFamily="34" charset="0"/>
                      </a:endParaRPr>
                    </a:p>
                  </a:txBody>
                  <a:tcPr marL="8088" marR="8088" marT="8088" marB="0" anchor="b"/>
                </a:tc>
                <a:tc>
                  <a:txBody>
                    <a:bodyPr/>
                    <a:lstStyle/>
                    <a:p>
                      <a:pPr algn="l" fontAlgn="b"/>
                      <a:r>
                        <a:rPr lang="en-US" sz="1200" u="none" strike="noStrike" dirty="0">
                          <a:effectLst/>
                        </a:rPr>
                        <a:t> $                    1,724,615.00</a:t>
                      </a:r>
                    </a:p>
                  </a:txBody>
                  <a:tcPr marL="8088" marR="8088" marT="8088" marB="0" anchor="b"/>
                </a:tc>
                <a:tc>
                  <a:txBody>
                    <a:bodyPr/>
                    <a:lstStyle/>
                    <a:p>
                      <a:pPr algn="ctr" fontAlgn="b"/>
                      <a:r>
                        <a:rPr lang="en-US" sz="1200" b="0" i="0" u="none" strike="noStrike" dirty="0">
                          <a:solidFill>
                            <a:srgbClr val="000000"/>
                          </a:solidFill>
                          <a:effectLst/>
                          <a:latin typeface="Calibri" panose="020F0502020204030204" pitchFamily="34" charset="0"/>
                        </a:rPr>
                        <a:t>58.93%</a:t>
                      </a:r>
                    </a:p>
                  </a:txBody>
                  <a:tcPr marL="8088" marR="8088" marT="8088" marB="0" anchor="b"/>
                </a:tc>
                <a:extLst>
                  <a:ext uri="{0D108BD9-81ED-4DB2-BD59-A6C34878D82A}">
                    <a16:rowId xmlns:a16="http://schemas.microsoft.com/office/drawing/2014/main" val="1228912182"/>
                  </a:ext>
                </a:extLst>
              </a:tr>
              <a:tr h="385751">
                <a:tc>
                  <a:txBody>
                    <a:bodyPr/>
                    <a:lstStyle/>
                    <a:p>
                      <a:pPr algn="ctr" fontAlgn="b"/>
                      <a:endParaRPr lang="en-US" sz="1200" u="none" strike="noStrike" dirty="0">
                        <a:effectLst/>
                      </a:endParaRPr>
                    </a:p>
                    <a:p>
                      <a:pPr algn="ctr" fontAlgn="b"/>
                      <a:r>
                        <a:rPr lang="en-US" sz="1200" b="0" i="0" u="none" strike="noStrike" dirty="0">
                          <a:solidFill>
                            <a:srgbClr val="000000"/>
                          </a:solidFill>
                          <a:effectLst/>
                          <a:latin typeface="Calibri" panose="020F0502020204030204" pitchFamily="34" charset="0"/>
                        </a:rPr>
                        <a:t>2020</a:t>
                      </a:r>
                    </a:p>
                  </a:txBody>
                  <a:tcPr marL="8088" marR="8088" marT="8088" marB="0" anchor="b"/>
                </a:tc>
                <a:tc>
                  <a:txBody>
                    <a:bodyPr/>
                    <a:lstStyle/>
                    <a:p>
                      <a:pPr algn="ctr" fontAlgn="b"/>
                      <a:r>
                        <a:rPr lang="en-US" sz="1200" u="none" strike="noStrike" dirty="0">
                          <a:effectLst/>
                        </a:rPr>
                        <a:t> $                       2,782,144.90</a:t>
                      </a:r>
                      <a:endParaRPr lang="en-US" sz="1200" b="0" i="0" u="none" strike="noStrike" dirty="0">
                        <a:solidFill>
                          <a:srgbClr val="000000"/>
                        </a:solidFill>
                        <a:effectLst/>
                        <a:latin typeface="Calibri" panose="020F0502020204030204" pitchFamily="34" charset="0"/>
                      </a:endParaRPr>
                    </a:p>
                  </a:txBody>
                  <a:tcPr marL="8088" marR="8088" marT="8088" marB="0" anchor="b"/>
                </a:tc>
                <a:tc>
                  <a:txBody>
                    <a:bodyPr/>
                    <a:lstStyle/>
                    <a:p>
                      <a:pPr algn="l" fontAlgn="b"/>
                      <a:r>
                        <a:rPr lang="en-US" sz="1200" u="none" strike="noStrike" dirty="0">
                          <a:effectLst/>
                        </a:rPr>
                        <a:t> $                    1,745,000.00 </a:t>
                      </a:r>
                      <a:endParaRPr lang="en-US" sz="1200" b="0" i="0" u="none" strike="noStrike" dirty="0">
                        <a:solidFill>
                          <a:srgbClr val="000000"/>
                        </a:solidFill>
                        <a:effectLst/>
                        <a:latin typeface="Calibri" panose="020F0502020204030204" pitchFamily="34" charset="0"/>
                      </a:endParaRPr>
                    </a:p>
                  </a:txBody>
                  <a:tcPr marL="8088" marR="8088" marT="8088" marB="0" anchor="b"/>
                </a:tc>
                <a:tc>
                  <a:txBody>
                    <a:bodyPr/>
                    <a:lstStyle/>
                    <a:p>
                      <a:pPr algn="ctr" fontAlgn="b"/>
                      <a:r>
                        <a:rPr lang="en-US" sz="1200" b="0" i="0" u="none" strike="noStrike" dirty="0">
                          <a:solidFill>
                            <a:srgbClr val="000000"/>
                          </a:solidFill>
                          <a:effectLst/>
                          <a:latin typeface="Calibri" panose="020F0502020204030204" pitchFamily="34" charset="0"/>
                        </a:rPr>
                        <a:t>62.72%</a:t>
                      </a:r>
                    </a:p>
                  </a:txBody>
                  <a:tcPr marL="8088" marR="8088" marT="8088" marB="0" anchor="b"/>
                </a:tc>
                <a:extLst>
                  <a:ext uri="{0D108BD9-81ED-4DB2-BD59-A6C34878D82A}">
                    <a16:rowId xmlns:a16="http://schemas.microsoft.com/office/drawing/2014/main" val="3522546734"/>
                  </a:ext>
                </a:extLst>
              </a:tr>
              <a:tr h="385751">
                <a:tc>
                  <a:txBody>
                    <a:bodyPr/>
                    <a:lstStyle/>
                    <a:p>
                      <a:pPr algn="ctr" fontAlgn="b"/>
                      <a:r>
                        <a:rPr lang="en-US" sz="1200" u="none" strike="noStrike" dirty="0">
                          <a:effectLst/>
                        </a:rPr>
                        <a:t>2019</a:t>
                      </a:r>
                      <a:endParaRPr lang="en-US" sz="1200" b="0" i="0" u="none" strike="noStrike" dirty="0">
                        <a:solidFill>
                          <a:srgbClr val="000000"/>
                        </a:solidFill>
                        <a:effectLst/>
                        <a:latin typeface="Calibri" panose="020F0502020204030204" pitchFamily="34" charset="0"/>
                      </a:endParaRPr>
                    </a:p>
                  </a:txBody>
                  <a:tcPr marL="8088" marR="8088" marT="8088" marB="0" anchor="b"/>
                </a:tc>
                <a:tc>
                  <a:txBody>
                    <a:bodyPr/>
                    <a:lstStyle/>
                    <a:p>
                      <a:pPr algn="ctr" fontAlgn="b"/>
                      <a:r>
                        <a:rPr lang="en-US" sz="1200" u="none" strike="noStrike" dirty="0">
                          <a:effectLst/>
                        </a:rPr>
                        <a:t> $                       2,930,298.70 </a:t>
                      </a:r>
                      <a:endParaRPr lang="en-US" sz="1200" b="0" i="0" u="none" strike="noStrike" dirty="0">
                        <a:solidFill>
                          <a:srgbClr val="000000"/>
                        </a:solidFill>
                        <a:effectLst/>
                        <a:latin typeface="Calibri" panose="020F0502020204030204" pitchFamily="34" charset="0"/>
                      </a:endParaRPr>
                    </a:p>
                  </a:txBody>
                  <a:tcPr marL="8088" marR="8088" marT="8088" marB="0" anchor="b"/>
                </a:tc>
                <a:tc>
                  <a:txBody>
                    <a:bodyPr/>
                    <a:lstStyle/>
                    <a:p>
                      <a:pPr algn="l" fontAlgn="b"/>
                      <a:r>
                        <a:rPr lang="en-US" sz="1200" u="none" strike="noStrike" dirty="0">
                          <a:effectLst/>
                        </a:rPr>
                        <a:t> $                    1,408,000.00 </a:t>
                      </a:r>
                      <a:endParaRPr lang="en-US" sz="1200" b="0" i="0" u="none" strike="noStrike" dirty="0">
                        <a:solidFill>
                          <a:srgbClr val="000000"/>
                        </a:solidFill>
                        <a:effectLst/>
                        <a:latin typeface="Calibri" panose="020F0502020204030204" pitchFamily="34" charset="0"/>
                      </a:endParaRPr>
                    </a:p>
                  </a:txBody>
                  <a:tcPr marL="8088" marR="8088" marT="8088" marB="0" anchor="b"/>
                </a:tc>
                <a:tc>
                  <a:txBody>
                    <a:bodyPr/>
                    <a:lstStyle/>
                    <a:p>
                      <a:pPr algn="ctr" fontAlgn="b"/>
                      <a:r>
                        <a:rPr lang="en-US" sz="1200" b="0" i="0" u="none" strike="noStrike" dirty="0">
                          <a:solidFill>
                            <a:srgbClr val="000000"/>
                          </a:solidFill>
                          <a:effectLst/>
                          <a:latin typeface="Calibri" panose="020F0502020204030204" pitchFamily="34" charset="0"/>
                        </a:rPr>
                        <a:t>48.05%</a:t>
                      </a:r>
                    </a:p>
                  </a:txBody>
                  <a:tcPr marL="8088" marR="8088" marT="8088" marB="0" anchor="b"/>
                </a:tc>
                <a:extLst>
                  <a:ext uri="{0D108BD9-81ED-4DB2-BD59-A6C34878D82A}">
                    <a16:rowId xmlns:a16="http://schemas.microsoft.com/office/drawing/2014/main" val="2026299694"/>
                  </a:ext>
                </a:extLst>
              </a:tr>
            </a:tbl>
          </a:graphicData>
        </a:graphic>
      </p:graphicFrame>
    </p:spTree>
    <p:extLst>
      <p:ext uri="{BB962C8B-B14F-4D97-AF65-F5344CB8AC3E}">
        <p14:creationId xmlns:p14="http://schemas.microsoft.com/office/powerpoint/2010/main" val="2444003426"/>
      </p:ext>
    </p:extLst>
  </p:cSld>
  <p:clrMapOvr>
    <a:masterClrMapping/>
  </p:clrMapOvr>
  <p:transition>
    <p:fade/>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CE789B-D912-461A-A604-D0DFA789335E}"/>
              </a:ext>
            </a:extLst>
          </p:cNvPr>
          <p:cNvSpPr>
            <a:spLocks noGrp="1"/>
          </p:cNvSpPr>
          <p:nvPr>
            <p:ph type="title"/>
          </p:nvPr>
        </p:nvSpPr>
        <p:spPr>
          <a:xfrm>
            <a:off x="0" y="381000"/>
            <a:ext cx="9144000" cy="664797"/>
          </a:xfrm>
        </p:spPr>
        <p:txBody>
          <a:bodyPr/>
          <a:lstStyle/>
          <a:p>
            <a:pPr algn="ctr"/>
            <a:r>
              <a:rPr lang="en-US" dirty="0"/>
              <a:t>CANNABIS MUNICIPAL TAX</a:t>
            </a:r>
          </a:p>
        </p:txBody>
      </p:sp>
      <p:graphicFrame>
        <p:nvGraphicFramePr>
          <p:cNvPr id="9" name="Table 8">
            <a:extLst>
              <a:ext uri="{FF2B5EF4-FFF2-40B4-BE49-F238E27FC236}">
                <a16:creationId xmlns:a16="http://schemas.microsoft.com/office/drawing/2014/main" id="{78AAE422-554B-43B5-A7A8-7CB0C7DFCFB3}"/>
              </a:ext>
            </a:extLst>
          </p:cNvPr>
          <p:cNvGraphicFramePr>
            <a:graphicFrameLocks noGrp="1"/>
          </p:cNvGraphicFramePr>
          <p:nvPr>
            <p:extLst>
              <p:ext uri="{D42A27DB-BD31-4B8C-83A1-F6EECF244321}">
                <p14:modId xmlns:p14="http://schemas.microsoft.com/office/powerpoint/2010/main" val="3539228824"/>
              </p:ext>
            </p:extLst>
          </p:nvPr>
        </p:nvGraphicFramePr>
        <p:xfrm>
          <a:off x="152400" y="1295400"/>
          <a:ext cx="8686800" cy="3681214"/>
        </p:xfrm>
        <a:graphic>
          <a:graphicData uri="http://schemas.openxmlformats.org/drawingml/2006/table">
            <a:tbl>
              <a:tblPr>
                <a:tableStyleId>{5C22544A-7EE6-4342-B048-85BDC9FD1C3A}</a:tableStyleId>
              </a:tblPr>
              <a:tblGrid>
                <a:gridCol w="1397224">
                  <a:extLst>
                    <a:ext uri="{9D8B030D-6E8A-4147-A177-3AD203B41FA5}">
                      <a16:colId xmlns:a16="http://schemas.microsoft.com/office/drawing/2014/main" val="3628712141"/>
                    </a:ext>
                  </a:extLst>
                </a:gridCol>
                <a:gridCol w="2326461">
                  <a:extLst>
                    <a:ext uri="{9D8B030D-6E8A-4147-A177-3AD203B41FA5}">
                      <a16:colId xmlns:a16="http://schemas.microsoft.com/office/drawing/2014/main" val="2687470049"/>
                    </a:ext>
                  </a:extLst>
                </a:gridCol>
                <a:gridCol w="2372315">
                  <a:extLst>
                    <a:ext uri="{9D8B030D-6E8A-4147-A177-3AD203B41FA5}">
                      <a16:colId xmlns:a16="http://schemas.microsoft.com/office/drawing/2014/main" val="1587966518"/>
                    </a:ext>
                  </a:extLst>
                </a:gridCol>
                <a:gridCol w="2590800">
                  <a:extLst>
                    <a:ext uri="{9D8B030D-6E8A-4147-A177-3AD203B41FA5}">
                      <a16:colId xmlns:a16="http://schemas.microsoft.com/office/drawing/2014/main" val="503514397"/>
                    </a:ext>
                  </a:extLst>
                </a:gridCol>
              </a:tblGrid>
              <a:tr h="549752">
                <a:tc>
                  <a:txBody>
                    <a:bodyPr/>
                    <a:lstStyle/>
                    <a:p>
                      <a:pPr algn="ctr" fontAlgn="b"/>
                      <a:r>
                        <a:rPr lang="en-US" sz="1500" b="1" i="0" u="none" strike="noStrike" dirty="0">
                          <a:solidFill>
                            <a:srgbClr val="000000"/>
                          </a:solidFill>
                          <a:effectLst/>
                          <a:latin typeface="Calibri" panose="020F0502020204030204" pitchFamily="34" charset="0"/>
                        </a:rPr>
                        <a:t>Year</a:t>
                      </a:r>
                    </a:p>
                  </a:txBody>
                  <a:tcPr marL="8088" marR="8088" marT="8088" marB="0" anchor="b"/>
                </a:tc>
                <a:tc>
                  <a:txBody>
                    <a:bodyPr/>
                    <a:lstStyle/>
                    <a:p>
                      <a:pPr algn="ctr" fontAlgn="b"/>
                      <a:r>
                        <a:rPr lang="en-US" sz="1500" u="none" strike="noStrike" dirty="0">
                          <a:effectLst/>
                        </a:rPr>
                        <a:t>Received  </a:t>
                      </a:r>
                      <a:endParaRPr lang="en-US" sz="1500" b="1" i="0" u="none" strike="noStrike" dirty="0">
                        <a:solidFill>
                          <a:srgbClr val="000000"/>
                        </a:solidFill>
                        <a:effectLst/>
                        <a:latin typeface="Calibri" panose="020F0502020204030204" pitchFamily="34" charset="0"/>
                      </a:endParaRPr>
                    </a:p>
                  </a:txBody>
                  <a:tcPr marL="8088" marR="8088" marT="8088" marB="0" anchor="b"/>
                </a:tc>
                <a:tc>
                  <a:txBody>
                    <a:bodyPr/>
                    <a:lstStyle/>
                    <a:p>
                      <a:pPr algn="ctr" fontAlgn="b"/>
                      <a:r>
                        <a:rPr lang="en-US" sz="1500" u="none" strike="noStrike" dirty="0">
                          <a:effectLst/>
                        </a:rPr>
                        <a:t>Utilized in Budget of Succeeding Year</a:t>
                      </a:r>
                      <a:endParaRPr lang="en-US" sz="1500" b="1" i="0" u="none" strike="noStrike" dirty="0">
                        <a:solidFill>
                          <a:srgbClr val="000000"/>
                        </a:solidFill>
                        <a:effectLst/>
                        <a:latin typeface="Calibri" panose="020F0502020204030204" pitchFamily="34" charset="0"/>
                      </a:endParaRPr>
                    </a:p>
                  </a:txBody>
                  <a:tcPr marL="8088" marR="8088" marT="8088" marB="0" anchor="b"/>
                </a:tc>
                <a:tc>
                  <a:txBody>
                    <a:bodyPr/>
                    <a:lstStyle/>
                    <a:p>
                      <a:pPr algn="ctr" fontAlgn="b"/>
                      <a:r>
                        <a:rPr lang="en-US" sz="1500" u="none" strike="noStrike" dirty="0">
                          <a:effectLst/>
                        </a:rPr>
                        <a:t>Percentage of Cannabis Municipal Tax Balance Used</a:t>
                      </a:r>
                      <a:endParaRPr lang="en-US" sz="1500" b="1" i="0" u="none" strike="noStrike" dirty="0">
                        <a:solidFill>
                          <a:srgbClr val="000000"/>
                        </a:solidFill>
                        <a:effectLst/>
                        <a:latin typeface="Calibri" panose="020F0502020204030204" pitchFamily="34" charset="0"/>
                      </a:endParaRPr>
                    </a:p>
                  </a:txBody>
                  <a:tcPr marL="8088" marR="8088" marT="8088" marB="0" anchor="b"/>
                </a:tc>
                <a:extLst>
                  <a:ext uri="{0D108BD9-81ED-4DB2-BD59-A6C34878D82A}">
                    <a16:rowId xmlns:a16="http://schemas.microsoft.com/office/drawing/2014/main" val="2667862562"/>
                  </a:ext>
                </a:extLst>
              </a:tr>
              <a:tr h="669448">
                <a:tc>
                  <a:txBody>
                    <a:bodyPr/>
                    <a:lstStyle/>
                    <a:p>
                      <a:pPr algn="ctr" fontAlgn="b"/>
                      <a:r>
                        <a:rPr lang="en-US" sz="1200" b="0" i="0" u="none" strike="noStrike" dirty="0">
                          <a:solidFill>
                            <a:srgbClr val="000000"/>
                          </a:solidFill>
                          <a:effectLst/>
                          <a:latin typeface="Calibri" panose="020F0502020204030204" pitchFamily="34" charset="0"/>
                        </a:rPr>
                        <a:t>2021</a:t>
                      </a:r>
                    </a:p>
                  </a:txBody>
                  <a:tcPr marL="8088" marR="8088" marT="8088" marB="0" anchor="b"/>
                </a:tc>
                <a:tc>
                  <a:txBody>
                    <a:bodyPr/>
                    <a:lstStyle/>
                    <a:p>
                      <a:pPr algn="ctr" fontAlgn="b"/>
                      <a:r>
                        <a:rPr lang="en-US" sz="1200" u="none" strike="noStrike" dirty="0">
                          <a:effectLst/>
                        </a:rPr>
                        <a:t>              327,832.58</a:t>
                      </a:r>
                      <a:endParaRPr lang="en-US" sz="1200" b="0" i="0" u="none" strike="noStrike" dirty="0">
                        <a:solidFill>
                          <a:srgbClr val="000000"/>
                        </a:solidFill>
                        <a:effectLst/>
                        <a:latin typeface="Calibri" panose="020F0502020204030204" pitchFamily="34" charset="0"/>
                      </a:endParaRPr>
                    </a:p>
                  </a:txBody>
                  <a:tcPr marL="8088" marR="8088" marT="8088" marB="0" anchor="b"/>
                </a:tc>
                <a:tc>
                  <a:txBody>
                    <a:bodyPr/>
                    <a:lstStyle/>
                    <a:p>
                      <a:pPr algn="ctr" fontAlgn="b"/>
                      <a:r>
                        <a:rPr lang="en-US" sz="1200" u="none" strike="noStrike" dirty="0">
                          <a:effectLst/>
                        </a:rPr>
                        <a:t>             327,832.58</a:t>
                      </a:r>
                    </a:p>
                  </a:txBody>
                  <a:tcPr marL="8088" marR="8088" marT="8088" marB="0" anchor="b"/>
                </a:tc>
                <a:tc>
                  <a:txBody>
                    <a:bodyPr/>
                    <a:lstStyle/>
                    <a:p>
                      <a:pPr algn="ctr" fontAlgn="b"/>
                      <a:r>
                        <a:rPr lang="en-US" sz="1200" b="0" i="0" u="none" strike="noStrike" dirty="0">
                          <a:solidFill>
                            <a:srgbClr val="000000"/>
                          </a:solidFill>
                          <a:effectLst/>
                          <a:latin typeface="Calibri" panose="020F0502020204030204" pitchFamily="34" charset="0"/>
                        </a:rPr>
                        <a:t>100%</a:t>
                      </a:r>
                    </a:p>
                  </a:txBody>
                  <a:tcPr marL="8088" marR="8088" marT="8088" marB="0" anchor="b"/>
                </a:tc>
                <a:extLst>
                  <a:ext uri="{0D108BD9-81ED-4DB2-BD59-A6C34878D82A}">
                    <a16:rowId xmlns:a16="http://schemas.microsoft.com/office/drawing/2014/main" val="4044107924"/>
                  </a:ext>
                </a:extLst>
              </a:tr>
              <a:tr h="533400">
                <a:tc>
                  <a:txBody>
                    <a:bodyPr/>
                    <a:lstStyle/>
                    <a:p>
                      <a:pPr algn="ctr" fontAlgn="b"/>
                      <a:r>
                        <a:rPr lang="en-US" sz="1200" b="0" i="0" u="none" strike="noStrike" dirty="0">
                          <a:solidFill>
                            <a:srgbClr val="000000"/>
                          </a:solidFill>
                          <a:effectLst/>
                          <a:latin typeface="Calibri" panose="020F0502020204030204" pitchFamily="34" charset="0"/>
                        </a:rPr>
                        <a:t>2022</a:t>
                      </a:r>
                    </a:p>
                  </a:txBody>
                  <a:tcPr marL="8088" marR="8088" marT="8088" marB="0" anchor="b"/>
                </a:tc>
                <a:tc>
                  <a:txBody>
                    <a:bodyPr/>
                    <a:lstStyle/>
                    <a:p>
                      <a:pPr algn="ctr" fontAlgn="b"/>
                      <a:r>
                        <a:rPr lang="en-US" sz="1200" u="none" strike="noStrike" dirty="0">
                          <a:effectLst/>
                        </a:rPr>
                        <a:t>            1,035,534.77</a:t>
                      </a:r>
                      <a:endParaRPr lang="en-US" sz="1200" b="0" i="0" u="none" strike="noStrike" dirty="0">
                        <a:solidFill>
                          <a:srgbClr val="000000"/>
                        </a:solidFill>
                        <a:effectLst/>
                        <a:latin typeface="Calibri" panose="020F0502020204030204" pitchFamily="34" charset="0"/>
                      </a:endParaRPr>
                    </a:p>
                  </a:txBody>
                  <a:tcPr marL="8088" marR="8088" marT="8088" marB="0" anchor="b"/>
                </a:tc>
                <a:tc>
                  <a:txBody>
                    <a:bodyPr/>
                    <a:lstStyle/>
                    <a:p>
                      <a:pPr algn="ctr" fontAlgn="b"/>
                      <a:r>
                        <a:rPr lang="en-US" sz="1200" u="none" strike="noStrike" dirty="0">
                          <a:effectLst/>
                        </a:rPr>
                        <a:t>              650,000.00</a:t>
                      </a:r>
                    </a:p>
                  </a:txBody>
                  <a:tcPr marL="8088" marR="8088" marT="8088" marB="0" anchor="b"/>
                </a:tc>
                <a:tc>
                  <a:txBody>
                    <a:bodyPr/>
                    <a:lstStyle/>
                    <a:p>
                      <a:pPr algn="ctr" fontAlgn="b"/>
                      <a:r>
                        <a:rPr lang="en-US" sz="1200" b="0" i="0" u="none" strike="noStrike" dirty="0">
                          <a:solidFill>
                            <a:srgbClr val="000000"/>
                          </a:solidFill>
                          <a:effectLst/>
                          <a:latin typeface="Calibri" panose="020F0502020204030204" pitchFamily="34" charset="0"/>
                        </a:rPr>
                        <a:t>62.79%</a:t>
                      </a:r>
                    </a:p>
                  </a:txBody>
                  <a:tcPr marL="8088" marR="8088" marT="8088" marB="0" anchor="b"/>
                </a:tc>
                <a:extLst>
                  <a:ext uri="{0D108BD9-81ED-4DB2-BD59-A6C34878D82A}">
                    <a16:rowId xmlns:a16="http://schemas.microsoft.com/office/drawing/2014/main" val="1986707797"/>
                  </a:ext>
                </a:extLst>
              </a:tr>
              <a:tr h="609600">
                <a:tc>
                  <a:txBody>
                    <a:bodyPr/>
                    <a:lstStyle/>
                    <a:p>
                      <a:pPr algn="ctr" fontAlgn="b"/>
                      <a:r>
                        <a:rPr lang="en-US" sz="1200" b="0" i="0" u="none" strike="noStrike" dirty="0">
                          <a:solidFill>
                            <a:srgbClr val="000000"/>
                          </a:solidFill>
                          <a:effectLst/>
                          <a:latin typeface="Calibri" panose="020F0502020204030204" pitchFamily="34" charset="0"/>
                        </a:rPr>
                        <a:t>2023</a:t>
                      </a:r>
                    </a:p>
                  </a:txBody>
                  <a:tcPr marL="8088" marR="8088" marT="8088" marB="0" anchor="b"/>
                </a:tc>
                <a:tc>
                  <a:txBody>
                    <a:bodyPr/>
                    <a:lstStyle/>
                    <a:p>
                      <a:pPr algn="ctr" fontAlgn="b"/>
                      <a:r>
                        <a:rPr lang="en-US" sz="1200" u="none" strike="noStrike" dirty="0">
                          <a:effectLst/>
                        </a:rPr>
                        <a:t>            1,376,969.98</a:t>
                      </a:r>
                      <a:endParaRPr lang="en-US" sz="1200" b="0" i="0" u="none" strike="noStrike" dirty="0">
                        <a:solidFill>
                          <a:srgbClr val="000000"/>
                        </a:solidFill>
                        <a:effectLst/>
                        <a:latin typeface="Calibri" panose="020F0502020204030204" pitchFamily="34" charset="0"/>
                      </a:endParaRPr>
                    </a:p>
                  </a:txBody>
                  <a:tcPr marL="8088" marR="8088" marT="8088" marB="0" anchor="b"/>
                </a:tc>
                <a:tc>
                  <a:txBody>
                    <a:bodyPr/>
                    <a:lstStyle/>
                    <a:p>
                      <a:pPr algn="ctr" fontAlgn="b"/>
                      <a:r>
                        <a:rPr lang="en-US" sz="1200" u="none" strike="noStrike" dirty="0">
                          <a:effectLst/>
                        </a:rPr>
                        <a:t>          1,000,000.00</a:t>
                      </a:r>
                    </a:p>
                  </a:txBody>
                  <a:tcPr marL="8088" marR="8088" marT="8088" marB="0" anchor="b"/>
                </a:tc>
                <a:tc>
                  <a:txBody>
                    <a:bodyPr/>
                    <a:lstStyle/>
                    <a:p>
                      <a:pPr algn="ctr" fontAlgn="b"/>
                      <a:r>
                        <a:rPr lang="en-US" sz="1200" b="0" i="0" u="none" strike="noStrike" dirty="0">
                          <a:solidFill>
                            <a:srgbClr val="000000"/>
                          </a:solidFill>
                          <a:effectLst/>
                          <a:latin typeface="Calibri" panose="020F0502020204030204" pitchFamily="34" charset="0"/>
                        </a:rPr>
                        <a:t>72.62%</a:t>
                      </a:r>
                    </a:p>
                  </a:txBody>
                  <a:tcPr marL="8088" marR="8088" marT="8088" marB="0" anchor="b"/>
                </a:tc>
                <a:extLst>
                  <a:ext uri="{0D108BD9-81ED-4DB2-BD59-A6C34878D82A}">
                    <a16:rowId xmlns:a16="http://schemas.microsoft.com/office/drawing/2014/main" val="2852254411"/>
                  </a:ext>
                </a:extLst>
              </a:tr>
              <a:tr h="659507">
                <a:tc>
                  <a:txBody>
                    <a:bodyPr/>
                    <a:lstStyle/>
                    <a:p>
                      <a:pPr algn="ctr" fontAlgn="b"/>
                      <a:r>
                        <a:rPr lang="en-US" sz="1200" b="0" i="0" u="none" strike="noStrike" dirty="0">
                          <a:solidFill>
                            <a:srgbClr val="000000"/>
                          </a:solidFill>
                          <a:effectLst/>
                          <a:latin typeface="Calibri" panose="020F0502020204030204" pitchFamily="34" charset="0"/>
                        </a:rPr>
                        <a:t>2024</a:t>
                      </a:r>
                    </a:p>
                  </a:txBody>
                  <a:tcPr marL="8088" marR="8088" marT="8088" marB="0" anchor="b"/>
                </a:tc>
                <a:tc>
                  <a:txBody>
                    <a:bodyPr/>
                    <a:lstStyle/>
                    <a:p>
                      <a:pPr algn="ctr" fontAlgn="b"/>
                      <a:r>
                        <a:rPr lang="en-US" sz="1200" b="0" i="0" u="none" strike="noStrike" dirty="0">
                          <a:solidFill>
                            <a:srgbClr val="000000"/>
                          </a:solidFill>
                          <a:effectLst/>
                          <a:latin typeface="Calibri" panose="020F0502020204030204" pitchFamily="34" charset="0"/>
                        </a:rPr>
                        <a:t>          1,462,414.65</a:t>
                      </a:r>
                    </a:p>
                  </a:txBody>
                  <a:tcPr marL="8088" marR="8088" marT="8088" marB="0" anchor="b"/>
                </a:tc>
                <a:tc>
                  <a:txBody>
                    <a:bodyPr/>
                    <a:lstStyle/>
                    <a:p>
                      <a:pPr algn="ctr" fontAlgn="b"/>
                      <a:r>
                        <a:rPr lang="en-US" sz="1200" u="none" strike="noStrike" dirty="0">
                          <a:effectLst/>
                        </a:rPr>
                        <a:t>         1,000,000.00</a:t>
                      </a:r>
                    </a:p>
                  </a:txBody>
                  <a:tcPr marL="8088" marR="8088" marT="8088" marB="0" anchor="b"/>
                </a:tc>
                <a:tc>
                  <a:txBody>
                    <a:bodyPr/>
                    <a:lstStyle/>
                    <a:p>
                      <a:pPr algn="ctr" fontAlgn="b"/>
                      <a:r>
                        <a:rPr lang="en-US" sz="1200" b="0" i="0" u="none" strike="noStrike" dirty="0">
                          <a:solidFill>
                            <a:srgbClr val="000000"/>
                          </a:solidFill>
                          <a:effectLst/>
                          <a:latin typeface="Calibri" panose="020F0502020204030204" pitchFamily="34" charset="0"/>
                        </a:rPr>
                        <a:t>68.38%</a:t>
                      </a:r>
                    </a:p>
                  </a:txBody>
                  <a:tcPr marL="8088" marR="8088" marT="8088" marB="0" anchor="b"/>
                </a:tc>
                <a:extLst>
                  <a:ext uri="{0D108BD9-81ED-4DB2-BD59-A6C34878D82A}">
                    <a16:rowId xmlns:a16="http://schemas.microsoft.com/office/drawing/2014/main" val="1709741301"/>
                  </a:ext>
                </a:extLst>
              </a:tr>
              <a:tr h="659507">
                <a:tc>
                  <a:txBody>
                    <a:bodyPr/>
                    <a:lstStyle/>
                    <a:p>
                      <a:pPr algn="ctr" fontAlgn="b"/>
                      <a:r>
                        <a:rPr lang="en-US" sz="1200" b="0" i="0" u="none" strike="noStrike" dirty="0">
                          <a:solidFill>
                            <a:srgbClr val="000000"/>
                          </a:solidFill>
                          <a:effectLst/>
                          <a:latin typeface="Calibri" panose="020F0502020204030204" pitchFamily="34" charset="0"/>
                        </a:rPr>
                        <a:t>2025</a:t>
                      </a:r>
                    </a:p>
                  </a:txBody>
                  <a:tcPr marL="8088" marR="8088" marT="8088" marB="0" anchor="b"/>
                </a:tc>
                <a:tc>
                  <a:txBody>
                    <a:bodyPr/>
                    <a:lstStyle/>
                    <a:p>
                      <a:pPr algn="ctr" fontAlgn="b"/>
                      <a:r>
                        <a:rPr lang="en-US" sz="1200" b="0" i="0" u="none" strike="noStrike" dirty="0">
                          <a:solidFill>
                            <a:srgbClr val="000000"/>
                          </a:solidFill>
                          <a:effectLst/>
                          <a:latin typeface="Calibri" panose="020F0502020204030204" pitchFamily="34" charset="0"/>
                        </a:rPr>
                        <a:t>              973,205.55</a:t>
                      </a:r>
                    </a:p>
                  </a:txBody>
                  <a:tcPr marL="8088" marR="8088" marT="8088" marB="0" anchor="b"/>
                </a:tc>
                <a:tc>
                  <a:txBody>
                    <a:bodyPr/>
                    <a:lstStyle/>
                    <a:p>
                      <a:pPr algn="ctr" fontAlgn="b"/>
                      <a:r>
                        <a:rPr lang="en-US" sz="1200" u="none" strike="noStrike" dirty="0">
                          <a:effectLst/>
                        </a:rPr>
                        <a:t>          973,000.00</a:t>
                      </a:r>
                    </a:p>
                  </a:txBody>
                  <a:tcPr marL="8088" marR="8088" marT="8088" marB="0" anchor="b"/>
                </a:tc>
                <a:tc>
                  <a:txBody>
                    <a:bodyPr/>
                    <a:lstStyle/>
                    <a:p>
                      <a:pPr algn="ctr" fontAlgn="b"/>
                      <a:r>
                        <a:rPr lang="en-US" sz="1200" b="0" i="0" u="none" strike="noStrike" dirty="0">
                          <a:solidFill>
                            <a:srgbClr val="000000"/>
                          </a:solidFill>
                          <a:effectLst/>
                          <a:latin typeface="Calibri" panose="020F0502020204030204" pitchFamily="34" charset="0"/>
                        </a:rPr>
                        <a:t>99.97%</a:t>
                      </a:r>
                    </a:p>
                  </a:txBody>
                  <a:tcPr marL="8088" marR="8088" marT="8088" marB="0" anchor="b"/>
                </a:tc>
                <a:extLst>
                  <a:ext uri="{0D108BD9-81ED-4DB2-BD59-A6C34878D82A}">
                    <a16:rowId xmlns:a16="http://schemas.microsoft.com/office/drawing/2014/main" val="2839781889"/>
                  </a:ext>
                </a:extLst>
              </a:tr>
            </a:tbl>
          </a:graphicData>
        </a:graphic>
      </p:graphicFrame>
    </p:spTree>
    <p:extLst>
      <p:ext uri="{BB962C8B-B14F-4D97-AF65-F5344CB8AC3E}">
        <p14:creationId xmlns:p14="http://schemas.microsoft.com/office/powerpoint/2010/main" val="3938214352"/>
      </p:ext>
    </p:extLst>
  </p:cSld>
  <p:clrMapOvr>
    <a:masterClrMapping/>
  </p:clrMapOvr>
  <p:transition>
    <p:fade/>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28600" y="-222696"/>
            <a:ext cx="7421827" cy="1523494"/>
          </a:xfrm>
        </p:spPr>
        <p:txBody>
          <a:bodyPr/>
          <a:lstStyle/>
          <a:p>
            <a:r>
              <a:rPr lang="en-US" sz="4400" dirty="0"/>
              <a:t>Use of Your Local Tax Dollar</a:t>
            </a:r>
          </a:p>
        </p:txBody>
      </p:sp>
      <p:graphicFrame>
        <p:nvGraphicFramePr>
          <p:cNvPr id="6" name="Chart 5">
            <a:extLst>
              <a:ext uri="{FF2B5EF4-FFF2-40B4-BE49-F238E27FC236}">
                <a16:creationId xmlns:a16="http://schemas.microsoft.com/office/drawing/2014/main" id="{26795E70-A736-447C-936C-AFD1B36E917C}"/>
              </a:ext>
            </a:extLst>
          </p:cNvPr>
          <p:cNvGraphicFramePr>
            <a:graphicFrameLocks/>
          </p:cNvGraphicFramePr>
          <p:nvPr>
            <p:extLst>
              <p:ext uri="{D42A27DB-BD31-4B8C-83A1-F6EECF244321}">
                <p14:modId xmlns:p14="http://schemas.microsoft.com/office/powerpoint/2010/main" val="3156756537"/>
              </p:ext>
            </p:extLst>
          </p:nvPr>
        </p:nvGraphicFramePr>
        <p:xfrm>
          <a:off x="152400" y="1600202"/>
          <a:ext cx="8000999" cy="426180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10" name="Table 9">
            <a:extLst>
              <a:ext uri="{FF2B5EF4-FFF2-40B4-BE49-F238E27FC236}">
                <a16:creationId xmlns:a16="http://schemas.microsoft.com/office/drawing/2014/main" id="{7BDD9147-9A02-C4A4-C4CC-971233FBDDAF}"/>
              </a:ext>
            </a:extLst>
          </p:cNvPr>
          <p:cNvGraphicFramePr>
            <a:graphicFrameLocks noGrp="1"/>
          </p:cNvGraphicFramePr>
          <p:nvPr>
            <p:extLst>
              <p:ext uri="{D42A27DB-BD31-4B8C-83A1-F6EECF244321}">
                <p14:modId xmlns:p14="http://schemas.microsoft.com/office/powerpoint/2010/main" val="3322827887"/>
              </p:ext>
            </p:extLst>
          </p:nvPr>
        </p:nvGraphicFramePr>
        <p:xfrm>
          <a:off x="4608352" y="967336"/>
          <a:ext cx="4267199" cy="4673473"/>
        </p:xfrm>
        <a:graphic>
          <a:graphicData uri="http://schemas.openxmlformats.org/drawingml/2006/table">
            <a:tbl>
              <a:tblPr>
                <a:tableStyleId>{5C22544A-7EE6-4342-B048-85BDC9FD1C3A}</a:tableStyleId>
              </a:tblPr>
              <a:tblGrid>
                <a:gridCol w="924560">
                  <a:extLst>
                    <a:ext uri="{9D8B030D-6E8A-4147-A177-3AD203B41FA5}">
                      <a16:colId xmlns:a16="http://schemas.microsoft.com/office/drawing/2014/main" val="3716248140"/>
                    </a:ext>
                  </a:extLst>
                </a:gridCol>
                <a:gridCol w="184912">
                  <a:extLst>
                    <a:ext uri="{9D8B030D-6E8A-4147-A177-3AD203B41FA5}">
                      <a16:colId xmlns:a16="http://schemas.microsoft.com/office/drawing/2014/main" val="1999832321"/>
                    </a:ext>
                  </a:extLst>
                </a:gridCol>
                <a:gridCol w="1318873">
                  <a:extLst>
                    <a:ext uri="{9D8B030D-6E8A-4147-A177-3AD203B41FA5}">
                      <a16:colId xmlns:a16="http://schemas.microsoft.com/office/drawing/2014/main" val="2627855853"/>
                    </a:ext>
                  </a:extLst>
                </a:gridCol>
                <a:gridCol w="814728">
                  <a:extLst>
                    <a:ext uri="{9D8B030D-6E8A-4147-A177-3AD203B41FA5}">
                      <a16:colId xmlns:a16="http://schemas.microsoft.com/office/drawing/2014/main" val="2528176336"/>
                    </a:ext>
                  </a:extLst>
                </a:gridCol>
                <a:gridCol w="1024126">
                  <a:extLst>
                    <a:ext uri="{9D8B030D-6E8A-4147-A177-3AD203B41FA5}">
                      <a16:colId xmlns:a16="http://schemas.microsoft.com/office/drawing/2014/main" val="3098859190"/>
                    </a:ext>
                  </a:extLst>
                </a:gridCol>
              </a:tblGrid>
              <a:tr h="490788">
                <a:tc gridSpan="5">
                  <a:txBody>
                    <a:bodyPr/>
                    <a:lstStyle/>
                    <a:p>
                      <a:pPr algn="ctr" fontAlgn="b"/>
                      <a:endParaRPr lang="en-US" sz="1400" b="1" i="0" u="none" strike="noStrike" dirty="0">
                        <a:effectLst/>
                        <a:latin typeface="Arial" panose="020B0604020202020204" pitchFamily="34" charset="0"/>
                      </a:endParaRPr>
                    </a:p>
                  </a:txBody>
                  <a:tcPr marL="6066" marR="6066" marT="6066" marB="0" anchor="b"/>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dirty="0"/>
                    </a:p>
                  </a:txBody>
                  <a:tcPr marL="6066" marR="6066" marT="6066" marB="0" anchor="b"/>
                </a:tc>
                <a:extLst>
                  <a:ext uri="{0D108BD9-81ED-4DB2-BD59-A6C34878D82A}">
                    <a16:rowId xmlns:a16="http://schemas.microsoft.com/office/drawing/2014/main" val="2694251118"/>
                  </a:ext>
                </a:extLst>
              </a:tr>
              <a:tr h="353628">
                <a:tc gridSpan="2">
                  <a:txBody>
                    <a:bodyPr/>
                    <a:lstStyle/>
                    <a:p>
                      <a:pPr algn="ctr" fontAlgn="b"/>
                      <a:r>
                        <a:rPr lang="en-US" sz="1400" u="none" strike="noStrike" dirty="0">
                          <a:effectLst/>
                        </a:rPr>
                        <a:t>     Category</a:t>
                      </a:r>
                    </a:p>
                    <a:p>
                      <a:pPr algn="ctr" fontAlgn="b"/>
                      <a:r>
                        <a:rPr lang="en-US" sz="1400" u="none" strike="noStrike" dirty="0">
                          <a:effectLst/>
                        </a:rPr>
                        <a:t> </a:t>
                      </a:r>
                      <a:endParaRPr lang="en-US" sz="1400" b="1" i="0" u="none" strike="noStrike" dirty="0">
                        <a:effectLst/>
                        <a:latin typeface="Arial" panose="020B0604020202020204" pitchFamily="34" charset="0"/>
                      </a:endParaRPr>
                    </a:p>
                  </a:txBody>
                  <a:tcPr marL="6066" marR="6066" marT="6066" marB="0" anchor="b"/>
                </a:tc>
                <a:tc hMerge="1">
                  <a:txBody>
                    <a:bodyPr/>
                    <a:lstStyle/>
                    <a:p>
                      <a:endParaRPr dirty="0"/>
                    </a:p>
                  </a:txBody>
                  <a:tcPr marL="6066" marR="6066" marT="6066" marB="0" anchor="b"/>
                </a:tc>
                <a:tc>
                  <a:txBody>
                    <a:bodyPr/>
                    <a:lstStyle/>
                    <a:p>
                      <a:pPr algn="ctr" fontAlgn="b"/>
                      <a:r>
                        <a:rPr lang="en-US" sz="1400" u="none" strike="noStrike" dirty="0">
                          <a:effectLst/>
                        </a:rPr>
                        <a:t>   Appropriation</a:t>
                      </a:r>
                      <a:endParaRPr lang="en-US" sz="1400" b="1" i="0" u="none" strike="noStrike" dirty="0">
                        <a:effectLst/>
                        <a:latin typeface="Arial" panose="020B0604020202020204" pitchFamily="34" charset="0"/>
                      </a:endParaRPr>
                    </a:p>
                  </a:txBody>
                  <a:tcPr marL="6066" marR="6066" marT="6066" marB="0" anchor="b"/>
                </a:tc>
                <a:tc>
                  <a:txBody>
                    <a:bodyPr/>
                    <a:lstStyle/>
                    <a:p>
                      <a:pPr algn="ctr" fontAlgn="b"/>
                      <a:r>
                        <a:rPr lang="en-US" sz="1400" u="none" strike="noStrike" dirty="0">
                          <a:effectLst/>
                        </a:rPr>
                        <a:t>Cents per Dollar</a:t>
                      </a:r>
                      <a:endParaRPr lang="en-US" sz="1400" b="1" i="0" u="none" strike="noStrike" dirty="0">
                        <a:effectLst/>
                        <a:latin typeface="Arial" panose="020B0604020202020204" pitchFamily="34" charset="0"/>
                      </a:endParaRPr>
                    </a:p>
                  </a:txBody>
                  <a:tcPr marL="6066" marR="6066" marT="6066" marB="0" anchor="b"/>
                </a:tc>
                <a:tc>
                  <a:txBody>
                    <a:bodyPr/>
                    <a:lstStyle/>
                    <a:p>
                      <a:pPr algn="ctr" fontAlgn="b"/>
                      <a:r>
                        <a:rPr lang="en-US" sz="1400" u="none" strike="noStrike" dirty="0">
                          <a:effectLst/>
                        </a:rPr>
                        <a:t> </a:t>
                      </a:r>
                      <a:endParaRPr lang="en-US" sz="1400" b="1" i="0" u="none" strike="noStrike" dirty="0">
                        <a:effectLst/>
                        <a:latin typeface="Arial" panose="020B0604020202020204" pitchFamily="34" charset="0"/>
                      </a:endParaRPr>
                    </a:p>
                  </a:txBody>
                  <a:tcPr marL="6066" marR="6066" marT="6066" marB="0" anchor="b"/>
                </a:tc>
                <a:extLst>
                  <a:ext uri="{0D108BD9-81ED-4DB2-BD59-A6C34878D82A}">
                    <a16:rowId xmlns:a16="http://schemas.microsoft.com/office/drawing/2014/main" val="2360995163"/>
                  </a:ext>
                </a:extLst>
              </a:tr>
              <a:tr h="373392">
                <a:tc>
                  <a:txBody>
                    <a:bodyPr/>
                    <a:lstStyle/>
                    <a:p>
                      <a:pPr algn="l" fontAlgn="b"/>
                      <a:r>
                        <a:rPr lang="en-US" sz="1200" u="none" strike="noStrike" dirty="0">
                          <a:effectLst/>
                        </a:rPr>
                        <a:t>General Government</a:t>
                      </a:r>
                      <a:endParaRPr lang="en-US" sz="1200" b="1" i="0" u="none" strike="noStrike" dirty="0">
                        <a:effectLst/>
                        <a:latin typeface="Arial" panose="020B0604020202020204" pitchFamily="34" charset="0"/>
                      </a:endParaRPr>
                    </a:p>
                  </a:txBody>
                  <a:tcPr marL="6066" marR="6066" marT="6066" marB="0" anchor="b"/>
                </a:tc>
                <a:tc>
                  <a:txBody>
                    <a:bodyPr/>
                    <a:lstStyle/>
                    <a:p>
                      <a:pPr algn="l" fontAlgn="b"/>
                      <a:r>
                        <a:rPr lang="en-US" sz="1200" u="none" strike="noStrike" dirty="0">
                          <a:effectLst/>
                        </a:rPr>
                        <a:t> </a:t>
                      </a:r>
                      <a:endParaRPr lang="en-US" sz="1200" b="1" i="0" u="none" strike="noStrike" dirty="0">
                        <a:effectLst/>
                        <a:latin typeface="Arial" panose="020B0604020202020204" pitchFamily="34" charset="0"/>
                      </a:endParaRPr>
                    </a:p>
                  </a:txBody>
                  <a:tcPr marL="6066" marR="6066" marT="6066" marB="0" anchor="b"/>
                </a:tc>
                <a:tc>
                  <a:txBody>
                    <a:bodyPr/>
                    <a:lstStyle/>
                    <a:p>
                      <a:pPr algn="l" fontAlgn="b"/>
                      <a:r>
                        <a:rPr lang="en-US" sz="1200" u="none" strike="noStrike" dirty="0">
                          <a:effectLst/>
                        </a:rPr>
                        <a:t> $     1,328,851.00</a:t>
                      </a:r>
                      <a:endParaRPr lang="en-US" sz="1200" b="1" i="0" u="none" strike="noStrike" dirty="0">
                        <a:effectLst/>
                        <a:latin typeface="Arial" panose="020B0604020202020204" pitchFamily="34" charset="0"/>
                      </a:endParaRPr>
                    </a:p>
                  </a:txBody>
                  <a:tcPr marL="6066" marR="6066" marT="6066" marB="0" anchor="b"/>
                </a:tc>
                <a:tc>
                  <a:txBody>
                    <a:bodyPr/>
                    <a:lstStyle/>
                    <a:p>
                      <a:pPr algn="ctr" fontAlgn="b"/>
                      <a:r>
                        <a:rPr lang="en-US" sz="1200" u="none" strike="noStrike" dirty="0">
                          <a:effectLst/>
                        </a:rPr>
                        <a:t>0.07</a:t>
                      </a:r>
                      <a:endParaRPr lang="en-US" sz="1200" b="1" i="0" u="none" strike="noStrike" dirty="0">
                        <a:effectLst/>
                        <a:latin typeface="Arial" panose="020B0604020202020204" pitchFamily="34" charset="0"/>
                      </a:endParaRPr>
                    </a:p>
                  </a:txBody>
                  <a:tcPr marL="6066" marR="6066" marT="6066" marB="0" anchor="b"/>
                </a:tc>
                <a:tc>
                  <a:txBody>
                    <a:bodyPr/>
                    <a:lstStyle/>
                    <a:p>
                      <a:pPr algn="ctr" fontAlgn="b"/>
                      <a:r>
                        <a:rPr lang="en-US" sz="1200" u="none" strike="noStrike" dirty="0">
                          <a:effectLst/>
                        </a:rPr>
                        <a:t>                          $147.01</a:t>
                      </a:r>
                      <a:endParaRPr lang="en-US" sz="1200" b="1" i="0" u="none" strike="noStrike" dirty="0">
                        <a:effectLst/>
                        <a:latin typeface="Arial" panose="020B0604020202020204" pitchFamily="34" charset="0"/>
                      </a:endParaRPr>
                    </a:p>
                  </a:txBody>
                  <a:tcPr marL="6066" marR="6066" marT="6066" marB="0" anchor="b"/>
                </a:tc>
                <a:extLst>
                  <a:ext uri="{0D108BD9-81ED-4DB2-BD59-A6C34878D82A}">
                    <a16:rowId xmlns:a16="http://schemas.microsoft.com/office/drawing/2014/main" val="725148852"/>
                  </a:ext>
                </a:extLst>
              </a:tr>
              <a:tr h="519954">
                <a:tc>
                  <a:txBody>
                    <a:bodyPr/>
                    <a:lstStyle/>
                    <a:p>
                      <a:pPr algn="l" fontAlgn="b"/>
                      <a:r>
                        <a:rPr lang="en-US" sz="1200" u="none" strike="noStrike">
                          <a:effectLst/>
                        </a:rPr>
                        <a:t>Pulic Safety</a:t>
                      </a:r>
                      <a:endParaRPr lang="en-US" sz="1200" b="1" i="0" u="none" strike="noStrike">
                        <a:effectLst/>
                        <a:latin typeface="Arial" panose="020B0604020202020204" pitchFamily="34" charset="0"/>
                      </a:endParaRPr>
                    </a:p>
                  </a:txBody>
                  <a:tcPr marL="6066" marR="6066" marT="6066" marB="0" anchor="b"/>
                </a:tc>
                <a:tc>
                  <a:txBody>
                    <a:bodyPr/>
                    <a:lstStyle/>
                    <a:p>
                      <a:pPr algn="l" fontAlgn="b"/>
                      <a:r>
                        <a:rPr lang="en-US" sz="1200" u="none" strike="noStrike">
                          <a:effectLst/>
                        </a:rPr>
                        <a:t> </a:t>
                      </a:r>
                      <a:endParaRPr lang="en-US" sz="1200" b="1" i="0" u="none" strike="noStrike">
                        <a:effectLst/>
                        <a:latin typeface="Arial" panose="020B0604020202020204" pitchFamily="34" charset="0"/>
                      </a:endParaRPr>
                    </a:p>
                  </a:txBody>
                  <a:tcPr marL="6066" marR="6066" marT="6066" marB="0" anchor="b"/>
                </a:tc>
                <a:tc>
                  <a:txBody>
                    <a:bodyPr/>
                    <a:lstStyle/>
                    <a:p>
                      <a:pPr algn="l" fontAlgn="b"/>
                      <a:r>
                        <a:rPr lang="en-US" sz="1200" u="none" strike="noStrike" dirty="0">
                          <a:effectLst/>
                        </a:rPr>
                        <a:t> $     5,151,266.78 </a:t>
                      </a:r>
                      <a:endParaRPr lang="en-US" sz="1200" b="1" i="0" u="none" strike="noStrike" dirty="0">
                        <a:effectLst/>
                        <a:latin typeface="Arial" panose="020B0604020202020204" pitchFamily="34" charset="0"/>
                      </a:endParaRPr>
                    </a:p>
                  </a:txBody>
                  <a:tcPr marL="6066" marR="6066" marT="6066" marB="0" anchor="b"/>
                </a:tc>
                <a:tc>
                  <a:txBody>
                    <a:bodyPr/>
                    <a:lstStyle/>
                    <a:p>
                      <a:pPr algn="ctr" fontAlgn="b"/>
                      <a:r>
                        <a:rPr lang="en-US" sz="1200" u="none" strike="noStrike" dirty="0">
                          <a:effectLst/>
                        </a:rPr>
                        <a:t>0.28</a:t>
                      </a:r>
                      <a:endParaRPr lang="en-US" sz="1200" b="1" i="0" u="none" strike="noStrike" dirty="0">
                        <a:effectLst/>
                        <a:latin typeface="Arial" panose="020B0604020202020204" pitchFamily="34" charset="0"/>
                      </a:endParaRPr>
                    </a:p>
                  </a:txBody>
                  <a:tcPr marL="6066" marR="6066" marT="6066" marB="0" anchor="b"/>
                </a:tc>
                <a:tc>
                  <a:txBody>
                    <a:bodyPr/>
                    <a:lstStyle/>
                    <a:p>
                      <a:pPr algn="ctr" fontAlgn="b"/>
                      <a:r>
                        <a:rPr lang="en-US" sz="1200" u="none" strike="noStrike" dirty="0">
                          <a:effectLst/>
                        </a:rPr>
                        <a:t>                    $569.90 </a:t>
                      </a:r>
                      <a:endParaRPr lang="en-US" sz="1200" b="1" i="0" u="none" strike="noStrike" dirty="0">
                        <a:effectLst/>
                        <a:latin typeface="Arial" panose="020B0604020202020204" pitchFamily="34" charset="0"/>
                      </a:endParaRPr>
                    </a:p>
                  </a:txBody>
                  <a:tcPr marL="6066" marR="6066" marT="6066" marB="0" anchor="b"/>
                </a:tc>
                <a:extLst>
                  <a:ext uri="{0D108BD9-81ED-4DB2-BD59-A6C34878D82A}">
                    <a16:rowId xmlns:a16="http://schemas.microsoft.com/office/drawing/2014/main" val="3040145372"/>
                  </a:ext>
                </a:extLst>
              </a:tr>
              <a:tr h="519954">
                <a:tc>
                  <a:txBody>
                    <a:bodyPr/>
                    <a:lstStyle/>
                    <a:p>
                      <a:pPr algn="l" fontAlgn="b"/>
                      <a:r>
                        <a:rPr lang="en-US" sz="1200" u="none" strike="noStrike">
                          <a:effectLst/>
                        </a:rPr>
                        <a:t>Public Works</a:t>
                      </a:r>
                      <a:endParaRPr lang="en-US" sz="1200" b="1" i="0" u="none" strike="noStrike">
                        <a:effectLst/>
                        <a:latin typeface="Arial" panose="020B0604020202020204" pitchFamily="34" charset="0"/>
                      </a:endParaRPr>
                    </a:p>
                  </a:txBody>
                  <a:tcPr marL="6066" marR="6066" marT="6066" marB="0" anchor="b"/>
                </a:tc>
                <a:tc>
                  <a:txBody>
                    <a:bodyPr/>
                    <a:lstStyle/>
                    <a:p>
                      <a:pPr algn="l" fontAlgn="b"/>
                      <a:r>
                        <a:rPr lang="en-US" sz="1200" u="none" strike="noStrike" dirty="0">
                          <a:effectLst/>
                        </a:rPr>
                        <a:t> </a:t>
                      </a:r>
                      <a:endParaRPr lang="en-US" sz="1200" b="1" i="0" u="none" strike="noStrike" dirty="0">
                        <a:effectLst/>
                        <a:latin typeface="Arial" panose="020B0604020202020204" pitchFamily="34" charset="0"/>
                      </a:endParaRPr>
                    </a:p>
                  </a:txBody>
                  <a:tcPr marL="6066" marR="6066" marT="6066" marB="0" anchor="b"/>
                </a:tc>
                <a:tc>
                  <a:txBody>
                    <a:bodyPr/>
                    <a:lstStyle/>
                    <a:p>
                      <a:pPr algn="l" fontAlgn="b"/>
                      <a:r>
                        <a:rPr lang="en-US" sz="1200" u="none" strike="noStrike" dirty="0">
                          <a:effectLst/>
                        </a:rPr>
                        <a:t> $     2,412,928.70 </a:t>
                      </a:r>
                      <a:endParaRPr lang="en-US" sz="1200" b="1" i="0" u="none" strike="noStrike" dirty="0">
                        <a:effectLst/>
                        <a:latin typeface="Arial" panose="020B0604020202020204" pitchFamily="34" charset="0"/>
                      </a:endParaRPr>
                    </a:p>
                  </a:txBody>
                  <a:tcPr marL="6066" marR="6066" marT="6066" marB="0" anchor="b"/>
                </a:tc>
                <a:tc>
                  <a:txBody>
                    <a:bodyPr/>
                    <a:lstStyle/>
                    <a:p>
                      <a:pPr algn="ctr" fontAlgn="b"/>
                      <a:r>
                        <a:rPr lang="en-US" sz="1200" u="none" strike="noStrike" dirty="0">
                          <a:effectLst/>
                        </a:rPr>
                        <a:t>0.13</a:t>
                      </a:r>
                      <a:endParaRPr lang="en-US" sz="1200" b="1" i="0" u="none" strike="noStrike" dirty="0">
                        <a:effectLst/>
                        <a:latin typeface="Arial" panose="020B0604020202020204" pitchFamily="34" charset="0"/>
                      </a:endParaRPr>
                    </a:p>
                  </a:txBody>
                  <a:tcPr marL="6066" marR="6066" marT="6066" marB="0" anchor="b"/>
                </a:tc>
                <a:tc>
                  <a:txBody>
                    <a:bodyPr/>
                    <a:lstStyle/>
                    <a:p>
                      <a:pPr algn="ctr" fontAlgn="b"/>
                      <a:r>
                        <a:rPr lang="en-US" sz="1200" u="none" strike="noStrike" dirty="0">
                          <a:effectLst/>
                        </a:rPr>
                        <a:t>                      $273.61 </a:t>
                      </a:r>
                      <a:endParaRPr lang="en-US" sz="1200" b="1" i="0" u="none" strike="noStrike" dirty="0">
                        <a:effectLst/>
                        <a:latin typeface="Arial" panose="020B0604020202020204" pitchFamily="34" charset="0"/>
                      </a:endParaRPr>
                    </a:p>
                  </a:txBody>
                  <a:tcPr marL="6066" marR="6066" marT="6066" marB="0" anchor="b"/>
                </a:tc>
                <a:extLst>
                  <a:ext uri="{0D108BD9-81ED-4DB2-BD59-A6C34878D82A}">
                    <a16:rowId xmlns:a16="http://schemas.microsoft.com/office/drawing/2014/main" val="3311687906"/>
                  </a:ext>
                </a:extLst>
              </a:tr>
              <a:tr h="519954">
                <a:tc>
                  <a:txBody>
                    <a:bodyPr/>
                    <a:lstStyle/>
                    <a:p>
                      <a:pPr algn="l" fontAlgn="b"/>
                      <a:r>
                        <a:rPr lang="en-US" sz="1200" u="none" strike="noStrike">
                          <a:effectLst/>
                        </a:rPr>
                        <a:t>Sanitation</a:t>
                      </a:r>
                      <a:endParaRPr lang="en-US" sz="1200" b="1" i="0" u="none" strike="noStrike">
                        <a:effectLst/>
                        <a:latin typeface="Arial" panose="020B0604020202020204" pitchFamily="34" charset="0"/>
                      </a:endParaRPr>
                    </a:p>
                  </a:txBody>
                  <a:tcPr marL="6066" marR="6066" marT="6066" marB="0" anchor="b"/>
                </a:tc>
                <a:tc>
                  <a:txBody>
                    <a:bodyPr/>
                    <a:lstStyle/>
                    <a:p>
                      <a:pPr algn="l" fontAlgn="b"/>
                      <a:r>
                        <a:rPr lang="en-US" sz="1200" u="none" strike="noStrike">
                          <a:effectLst/>
                        </a:rPr>
                        <a:t> </a:t>
                      </a:r>
                      <a:endParaRPr lang="en-US" sz="1200" b="1" i="0" u="none" strike="noStrike">
                        <a:effectLst/>
                        <a:latin typeface="Arial" panose="020B0604020202020204" pitchFamily="34" charset="0"/>
                      </a:endParaRPr>
                    </a:p>
                  </a:txBody>
                  <a:tcPr marL="6066" marR="6066" marT="6066" marB="0" anchor="b"/>
                </a:tc>
                <a:tc>
                  <a:txBody>
                    <a:bodyPr/>
                    <a:lstStyle/>
                    <a:p>
                      <a:pPr algn="l" fontAlgn="b"/>
                      <a:r>
                        <a:rPr lang="en-US" sz="1200" u="none" strike="noStrike" dirty="0">
                          <a:effectLst/>
                        </a:rPr>
                        <a:t> $     1,093,585.54</a:t>
                      </a:r>
                      <a:endParaRPr lang="en-US" sz="1200" b="1" i="0" u="none" strike="noStrike" dirty="0">
                        <a:effectLst/>
                        <a:latin typeface="Arial" panose="020B0604020202020204" pitchFamily="34" charset="0"/>
                      </a:endParaRPr>
                    </a:p>
                  </a:txBody>
                  <a:tcPr marL="6066" marR="6066" marT="6066" marB="0" anchor="b"/>
                </a:tc>
                <a:tc>
                  <a:txBody>
                    <a:bodyPr/>
                    <a:lstStyle/>
                    <a:p>
                      <a:pPr algn="ctr" fontAlgn="b"/>
                      <a:r>
                        <a:rPr lang="en-US" sz="1200" u="none" strike="noStrike" dirty="0">
                          <a:effectLst/>
                        </a:rPr>
                        <a:t>0.06</a:t>
                      </a:r>
                      <a:endParaRPr lang="en-US" sz="1200" b="1" i="0" u="none" strike="noStrike" dirty="0">
                        <a:effectLst/>
                        <a:latin typeface="Arial" panose="020B0604020202020204" pitchFamily="34" charset="0"/>
                      </a:endParaRPr>
                    </a:p>
                  </a:txBody>
                  <a:tcPr marL="6066" marR="6066" marT="6066" marB="0" anchor="b"/>
                </a:tc>
                <a:tc>
                  <a:txBody>
                    <a:bodyPr/>
                    <a:lstStyle/>
                    <a:p>
                      <a:pPr algn="ctr" fontAlgn="b"/>
                      <a:r>
                        <a:rPr lang="en-US" sz="1200" u="none" strike="noStrike" dirty="0">
                          <a:effectLst/>
                        </a:rPr>
                        <a:t>                      $120.99</a:t>
                      </a:r>
                      <a:endParaRPr lang="en-US" sz="1200" b="1" i="0" u="none" strike="noStrike" dirty="0">
                        <a:effectLst/>
                        <a:latin typeface="Arial" panose="020B0604020202020204" pitchFamily="34" charset="0"/>
                      </a:endParaRPr>
                    </a:p>
                  </a:txBody>
                  <a:tcPr marL="6066" marR="6066" marT="6066" marB="0" anchor="b"/>
                </a:tc>
                <a:extLst>
                  <a:ext uri="{0D108BD9-81ED-4DB2-BD59-A6C34878D82A}">
                    <a16:rowId xmlns:a16="http://schemas.microsoft.com/office/drawing/2014/main" val="2465074869"/>
                  </a:ext>
                </a:extLst>
              </a:tr>
              <a:tr h="519954">
                <a:tc>
                  <a:txBody>
                    <a:bodyPr/>
                    <a:lstStyle/>
                    <a:p>
                      <a:pPr algn="l" fontAlgn="b"/>
                      <a:r>
                        <a:rPr lang="en-US" sz="1200" u="none" strike="noStrike">
                          <a:effectLst/>
                        </a:rPr>
                        <a:t>Debt Service</a:t>
                      </a:r>
                      <a:endParaRPr lang="en-US" sz="1200" b="1" i="0" u="none" strike="noStrike">
                        <a:effectLst/>
                        <a:latin typeface="Arial" panose="020B0604020202020204" pitchFamily="34" charset="0"/>
                      </a:endParaRPr>
                    </a:p>
                  </a:txBody>
                  <a:tcPr marL="6066" marR="6066" marT="6066" marB="0" anchor="b"/>
                </a:tc>
                <a:tc>
                  <a:txBody>
                    <a:bodyPr/>
                    <a:lstStyle/>
                    <a:p>
                      <a:pPr algn="l" fontAlgn="b"/>
                      <a:r>
                        <a:rPr lang="en-US" sz="1200" u="none" strike="noStrike">
                          <a:effectLst/>
                        </a:rPr>
                        <a:t> </a:t>
                      </a:r>
                      <a:endParaRPr lang="en-US" sz="1200" b="1" i="0" u="none" strike="noStrike">
                        <a:effectLst/>
                        <a:latin typeface="Arial" panose="020B0604020202020204" pitchFamily="34" charset="0"/>
                      </a:endParaRPr>
                    </a:p>
                  </a:txBody>
                  <a:tcPr marL="6066" marR="6066" marT="6066" marB="0" anchor="b"/>
                </a:tc>
                <a:tc>
                  <a:txBody>
                    <a:bodyPr/>
                    <a:lstStyle/>
                    <a:p>
                      <a:pPr algn="l" fontAlgn="b"/>
                      <a:r>
                        <a:rPr lang="en-US" sz="1200" u="none" strike="noStrike" dirty="0">
                          <a:effectLst/>
                        </a:rPr>
                        <a:t> $     1,685,454.43</a:t>
                      </a:r>
                      <a:endParaRPr lang="en-US" sz="1200" b="1" i="0" u="none" strike="noStrike" dirty="0">
                        <a:effectLst/>
                        <a:latin typeface="Arial" panose="020B0604020202020204" pitchFamily="34" charset="0"/>
                      </a:endParaRPr>
                    </a:p>
                  </a:txBody>
                  <a:tcPr marL="6066" marR="6066" marT="6066" marB="0" anchor="b"/>
                </a:tc>
                <a:tc>
                  <a:txBody>
                    <a:bodyPr/>
                    <a:lstStyle/>
                    <a:p>
                      <a:pPr algn="ctr" fontAlgn="b"/>
                      <a:r>
                        <a:rPr lang="en-US" sz="1200" u="none" strike="noStrike" dirty="0">
                          <a:effectLst/>
                        </a:rPr>
                        <a:t>0.09</a:t>
                      </a:r>
                      <a:endParaRPr lang="en-US" sz="1200" b="1" i="0" u="none" strike="noStrike" dirty="0">
                        <a:effectLst/>
                        <a:latin typeface="Arial" panose="020B0604020202020204" pitchFamily="34" charset="0"/>
                      </a:endParaRPr>
                    </a:p>
                  </a:txBody>
                  <a:tcPr marL="6066" marR="6066" marT="6066" marB="0" anchor="b"/>
                </a:tc>
                <a:tc>
                  <a:txBody>
                    <a:bodyPr/>
                    <a:lstStyle/>
                    <a:p>
                      <a:pPr algn="ctr" fontAlgn="b"/>
                      <a:r>
                        <a:rPr lang="en-US" sz="1200" u="none" strike="noStrike" dirty="0">
                          <a:effectLst/>
                        </a:rPr>
                        <a:t>                     $186.47</a:t>
                      </a:r>
                      <a:endParaRPr lang="en-US" sz="1200" b="1" i="0" u="none" strike="noStrike" dirty="0">
                        <a:effectLst/>
                        <a:latin typeface="Arial" panose="020B0604020202020204" pitchFamily="34" charset="0"/>
                      </a:endParaRPr>
                    </a:p>
                  </a:txBody>
                  <a:tcPr marL="6066" marR="6066" marT="6066" marB="0" anchor="b"/>
                </a:tc>
                <a:extLst>
                  <a:ext uri="{0D108BD9-81ED-4DB2-BD59-A6C34878D82A}">
                    <a16:rowId xmlns:a16="http://schemas.microsoft.com/office/drawing/2014/main" val="646253662"/>
                  </a:ext>
                </a:extLst>
              </a:tr>
              <a:tr h="519954">
                <a:tc>
                  <a:txBody>
                    <a:bodyPr/>
                    <a:lstStyle/>
                    <a:p>
                      <a:pPr algn="l" fontAlgn="b"/>
                      <a:r>
                        <a:rPr lang="en-US" sz="1200" u="none" strike="noStrike">
                          <a:effectLst/>
                        </a:rPr>
                        <a:t>Other</a:t>
                      </a:r>
                      <a:endParaRPr lang="en-US" sz="1200" b="1" i="0" u="none" strike="noStrike">
                        <a:effectLst/>
                        <a:latin typeface="Arial" panose="020B0604020202020204" pitchFamily="34" charset="0"/>
                      </a:endParaRPr>
                    </a:p>
                  </a:txBody>
                  <a:tcPr marL="6066" marR="6066" marT="6066" marB="0" anchor="b"/>
                </a:tc>
                <a:tc>
                  <a:txBody>
                    <a:bodyPr/>
                    <a:lstStyle/>
                    <a:p>
                      <a:pPr algn="l" fontAlgn="b"/>
                      <a:r>
                        <a:rPr lang="en-US" sz="1200" u="none" strike="noStrike">
                          <a:effectLst/>
                        </a:rPr>
                        <a:t> </a:t>
                      </a:r>
                      <a:endParaRPr lang="en-US" sz="1200" b="1" i="0" u="none" strike="noStrike">
                        <a:effectLst/>
                        <a:latin typeface="Arial" panose="020B0604020202020204" pitchFamily="34" charset="0"/>
                      </a:endParaRPr>
                    </a:p>
                  </a:txBody>
                  <a:tcPr marL="6066" marR="6066" marT="6066" marB="0" anchor="b"/>
                </a:tc>
                <a:tc>
                  <a:txBody>
                    <a:bodyPr/>
                    <a:lstStyle/>
                    <a:p>
                      <a:pPr algn="l" fontAlgn="b"/>
                      <a:r>
                        <a:rPr lang="en-US" sz="1200" u="none" strike="noStrike" dirty="0">
                          <a:effectLst/>
                        </a:rPr>
                        <a:t> $     7,015,544.31</a:t>
                      </a:r>
                      <a:endParaRPr lang="en-US" sz="1200" b="1" i="0" u="none" strike="noStrike" dirty="0">
                        <a:effectLst/>
                        <a:latin typeface="Arial" panose="020B0604020202020204" pitchFamily="34" charset="0"/>
                      </a:endParaRPr>
                    </a:p>
                  </a:txBody>
                  <a:tcPr marL="6066" marR="6066" marT="6066" marB="0" anchor="b"/>
                </a:tc>
                <a:tc>
                  <a:txBody>
                    <a:bodyPr/>
                    <a:lstStyle/>
                    <a:p>
                      <a:pPr algn="ctr" fontAlgn="b"/>
                      <a:r>
                        <a:rPr lang="en-US" sz="1200" u="none" strike="noStrike" dirty="0">
                          <a:effectLst/>
                        </a:rPr>
                        <a:t>0.37</a:t>
                      </a:r>
                      <a:endParaRPr lang="en-US" sz="1200" b="1" i="0" u="none" strike="noStrike" dirty="0">
                        <a:effectLst/>
                        <a:latin typeface="Arial" panose="020B0604020202020204" pitchFamily="34" charset="0"/>
                      </a:endParaRPr>
                    </a:p>
                  </a:txBody>
                  <a:tcPr marL="6066" marR="6066" marT="6066" marB="0" anchor="b"/>
                </a:tc>
                <a:tc>
                  <a:txBody>
                    <a:bodyPr/>
                    <a:lstStyle/>
                    <a:p>
                      <a:pPr algn="ctr" fontAlgn="b"/>
                      <a:r>
                        <a:rPr lang="en-US" sz="1200" u="none" strike="noStrike" dirty="0">
                          <a:effectLst/>
                        </a:rPr>
                        <a:t>                      $776.15 </a:t>
                      </a:r>
                      <a:endParaRPr lang="en-US" sz="1200" b="1" i="0" u="none" strike="noStrike" dirty="0">
                        <a:effectLst/>
                        <a:latin typeface="Arial" panose="020B0604020202020204" pitchFamily="34" charset="0"/>
                      </a:endParaRPr>
                    </a:p>
                  </a:txBody>
                  <a:tcPr marL="6066" marR="6066" marT="6066" marB="0" anchor="b"/>
                </a:tc>
                <a:extLst>
                  <a:ext uri="{0D108BD9-81ED-4DB2-BD59-A6C34878D82A}">
                    <a16:rowId xmlns:a16="http://schemas.microsoft.com/office/drawing/2014/main" val="381742168"/>
                  </a:ext>
                </a:extLst>
              </a:tr>
              <a:tr h="776737">
                <a:tc>
                  <a:txBody>
                    <a:bodyPr/>
                    <a:lstStyle/>
                    <a:p>
                      <a:pPr algn="l" fontAlgn="b"/>
                      <a:r>
                        <a:rPr lang="en-US" sz="1200" u="none" strike="noStrike">
                          <a:effectLst/>
                        </a:rPr>
                        <a:t>Total</a:t>
                      </a:r>
                      <a:endParaRPr lang="en-US" sz="1200" b="1" i="0" u="none" strike="noStrike">
                        <a:effectLst/>
                        <a:latin typeface="Arial" panose="020B0604020202020204" pitchFamily="34" charset="0"/>
                      </a:endParaRPr>
                    </a:p>
                  </a:txBody>
                  <a:tcPr marL="6066" marR="6066" marT="6066" marB="0" anchor="b"/>
                </a:tc>
                <a:tc>
                  <a:txBody>
                    <a:bodyPr/>
                    <a:lstStyle/>
                    <a:p>
                      <a:pPr algn="l" fontAlgn="b"/>
                      <a:r>
                        <a:rPr lang="en-US" sz="1200" u="none" strike="noStrike">
                          <a:effectLst/>
                        </a:rPr>
                        <a:t> </a:t>
                      </a:r>
                      <a:endParaRPr lang="en-US" sz="1200" b="1" i="0" u="none" strike="noStrike">
                        <a:effectLst/>
                        <a:latin typeface="Arial" panose="020B0604020202020204" pitchFamily="34" charset="0"/>
                      </a:endParaRPr>
                    </a:p>
                  </a:txBody>
                  <a:tcPr marL="6066" marR="6066" marT="6066" marB="0" anchor="b"/>
                </a:tc>
                <a:tc>
                  <a:txBody>
                    <a:bodyPr/>
                    <a:lstStyle/>
                    <a:p>
                      <a:pPr algn="l" fontAlgn="b"/>
                      <a:r>
                        <a:rPr lang="en-US" sz="1200" u="none" strike="noStrike" dirty="0">
                          <a:effectLst/>
                        </a:rPr>
                        <a:t> $    18,723,630.76</a:t>
                      </a:r>
                      <a:endParaRPr lang="en-US" sz="1200" b="1" i="0" u="none" strike="noStrike" dirty="0">
                        <a:effectLst/>
                        <a:latin typeface="Arial" panose="020B0604020202020204" pitchFamily="34" charset="0"/>
                      </a:endParaRPr>
                    </a:p>
                  </a:txBody>
                  <a:tcPr marL="6066" marR="6066" marT="6066" marB="0" anchor="b"/>
                </a:tc>
                <a:tc>
                  <a:txBody>
                    <a:bodyPr/>
                    <a:lstStyle/>
                    <a:p>
                      <a:pPr algn="ctr" fontAlgn="b"/>
                      <a:r>
                        <a:rPr lang="en-US" sz="1200" u="none" strike="noStrike" dirty="0">
                          <a:effectLst/>
                        </a:rPr>
                        <a:t>1.00</a:t>
                      </a:r>
                      <a:endParaRPr lang="en-US" sz="1200" b="1" i="0" u="none" strike="noStrike" dirty="0">
                        <a:effectLst/>
                        <a:latin typeface="Arial" panose="020B0604020202020204" pitchFamily="34" charset="0"/>
                      </a:endParaRPr>
                    </a:p>
                  </a:txBody>
                  <a:tcPr marL="6066" marR="6066" marT="6066" marB="0" anchor="b"/>
                </a:tc>
                <a:tc>
                  <a:txBody>
                    <a:bodyPr/>
                    <a:lstStyle/>
                    <a:p>
                      <a:pPr algn="ctr" fontAlgn="b"/>
                      <a:r>
                        <a:rPr lang="en-US" sz="1200" u="none" strike="noStrike" dirty="0">
                          <a:effectLst/>
                        </a:rPr>
                        <a:t>                   $2,071.45</a:t>
                      </a:r>
                      <a:endParaRPr lang="en-US" sz="1200" b="1" i="0" u="none" strike="noStrike" dirty="0">
                        <a:effectLst/>
                        <a:latin typeface="Arial" panose="020B0604020202020204" pitchFamily="34" charset="0"/>
                      </a:endParaRPr>
                    </a:p>
                  </a:txBody>
                  <a:tcPr marL="6066" marR="6066" marT="6066" marB="0" anchor="b"/>
                </a:tc>
                <a:extLst>
                  <a:ext uri="{0D108BD9-81ED-4DB2-BD59-A6C34878D82A}">
                    <a16:rowId xmlns:a16="http://schemas.microsoft.com/office/drawing/2014/main" val="718324993"/>
                  </a:ext>
                </a:extLst>
              </a:tr>
            </a:tbl>
          </a:graphicData>
        </a:graphic>
      </p:graphicFrame>
    </p:spTree>
    <p:extLst>
      <p:ext uri="{BB962C8B-B14F-4D97-AF65-F5344CB8AC3E}">
        <p14:creationId xmlns:p14="http://schemas.microsoft.com/office/powerpoint/2010/main" val="2125526651"/>
      </p:ext>
    </p:extLst>
  </p:cSld>
  <p:clrMapOvr>
    <a:masterClrMapping/>
  </p:clrMapOvr>
  <p:transition>
    <p:fade/>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C132EA-AD8B-4EC4-9ED3-C7AE18D840A3}"/>
              </a:ext>
            </a:extLst>
          </p:cNvPr>
          <p:cNvSpPr>
            <a:spLocks noGrp="1"/>
          </p:cNvSpPr>
          <p:nvPr>
            <p:ph type="ctrTitle"/>
          </p:nvPr>
        </p:nvSpPr>
        <p:spPr>
          <a:xfrm>
            <a:off x="838200" y="381000"/>
            <a:ext cx="5562600" cy="1324232"/>
          </a:xfrm>
        </p:spPr>
        <p:txBody>
          <a:bodyPr/>
          <a:lstStyle/>
          <a:p>
            <a:r>
              <a:rPr lang="en-US" sz="4400" dirty="0"/>
              <a:t>Bond Rating</a:t>
            </a:r>
          </a:p>
        </p:txBody>
      </p:sp>
      <p:sp>
        <p:nvSpPr>
          <p:cNvPr id="3" name="Subtitle 2">
            <a:extLst>
              <a:ext uri="{FF2B5EF4-FFF2-40B4-BE49-F238E27FC236}">
                <a16:creationId xmlns:a16="http://schemas.microsoft.com/office/drawing/2014/main" id="{476D2F56-E7E0-4401-B62E-10FC001768E9}"/>
              </a:ext>
            </a:extLst>
          </p:cNvPr>
          <p:cNvSpPr>
            <a:spLocks noGrp="1"/>
          </p:cNvSpPr>
          <p:nvPr>
            <p:ph type="subTitle" idx="1"/>
          </p:nvPr>
        </p:nvSpPr>
        <p:spPr>
          <a:xfrm>
            <a:off x="838200" y="1737365"/>
            <a:ext cx="7652808" cy="537865"/>
          </a:xfrm>
        </p:spPr>
        <p:txBody>
          <a:bodyPr/>
          <a:lstStyle/>
          <a:p>
            <a:pPr marL="396875" lvl="0" indent="-396875">
              <a:spcBef>
                <a:spcPct val="20000"/>
              </a:spcBef>
              <a:buBlip>
                <a:blip r:embed="rId2"/>
              </a:buBlip>
            </a:pPr>
            <a:r>
              <a:rPr lang="en-US" dirty="0">
                <a:solidFill>
                  <a:srgbClr val="000000"/>
                </a:solidFill>
              </a:rPr>
              <a:t>Bond Rating August 2020 AA-</a:t>
            </a:r>
          </a:p>
          <a:p>
            <a:pPr marL="914400" lvl="1" indent="-396875" algn="l">
              <a:buBlip>
                <a:blip r:embed="rId3"/>
              </a:buBlip>
            </a:pPr>
            <a:r>
              <a:rPr lang="en-US" sz="2800" dirty="0">
                <a:solidFill>
                  <a:srgbClr val="000000"/>
                </a:solidFill>
              </a:rPr>
              <a:t>Stable outlook </a:t>
            </a:r>
            <a:r>
              <a:rPr lang="en-US" dirty="0">
                <a:solidFill>
                  <a:srgbClr val="000000"/>
                </a:solidFill>
              </a:rPr>
              <a:t>reflected by S&amp;P’s anticipation in Bellmawr maintaining its strong level of reserves.</a:t>
            </a:r>
          </a:p>
          <a:p>
            <a:pPr marL="914400" lvl="1" indent="-396875" algn="l">
              <a:buBlip>
                <a:blip r:embed="rId3"/>
              </a:buBlip>
            </a:pPr>
            <a:r>
              <a:rPr lang="en-US" sz="2800" dirty="0">
                <a:solidFill>
                  <a:srgbClr val="000000"/>
                </a:solidFill>
              </a:rPr>
              <a:t>Based on sound budgetary performances</a:t>
            </a:r>
          </a:p>
          <a:p>
            <a:pPr marL="914400" lvl="1" indent="-396875" algn="l">
              <a:buBlip>
                <a:blip r:embed="rId3"/>
              </a:buBlip>
            </a:pPr>
            <a:r>
              <a:rPr lang="en-US" dirty="0">
                <a:solidFill>
                  <a:srgbClr val="000000"/>
                </a:solidFill>
              </a:rPr>
              <a:t>Strong institutional framework score for New Jersey municipalities</a:t>
            </a:r>
            <a:endParaRPr lang="en-US" sz="2800" dirty="0">
              <a:solidFill>
                <a:srgbClr val="000000"/>
              </a:solidFill>
            </a:endParaRPr>
          </a:p>
          <a:p>
            <a:pPr marL="517525" lvl="1" algn="l"/>
            <a:endParaRPr lang="en-US" sz="2800" dirty="0"/>
          </a:p>
          <a:p>
            <a:pPr marL="457200" indent="-457200">
              <a:buFont typeface="Arial" panose="020B0604020202020204" pitchFamily="34" charset="0"/>
              <a:buChar char="•"/>
            </a:pPr>
            <a:endParaRPr lang="en-US" sz="2800" dirty="0"/>
          </a:p>
          <a:p>
            <a:pPr marL="457200" indent="-457200">
              <a:buFont typeface="Arial" panose="020B0604020202020204" pitchFamily="34" charset="0"/>
              <a:buChar char="•"/>
            </a:pPr>
            <a:endParaRPr lang="en-US" sz="2800" dirty="0"/>
          </a:p>
          <a:p>
            <a:endParaRPr lang="en-US" dirty="0"/>
          </a:p>
        </p:txBody>
      </p:sp>
      <p:pic>
        <p:nvPicPr>
          <p:cNvPr id="4" name="Picture 3">
            <a:extLst>
              <a:ext uri="{FF2B5EF4-FFF2-40B4-BE49-F238E27FC236}">
                <a16:creationId xmlns:a16="http://schemas.microsoft.com/office/drawing/2014/main" id="{4AD7B88C-AE01-4220-91CC-DEFB85EC3648}"/>
              </a:ext>
            </a:extLst>
          </p:cNvPr>
          <p:cNvPicPr>
            <a:picLocks noChangeAspect="1"/>
          </p:cNvPicPr>
          <p:nvPr/>
        </p:nvPicPr>
        <p:blipFill>
          <a:blip r:embed="rId4"/>
          <a:stretch>
            <a:fillRect/>
          </a:stretch>
        </p:blipFill>
        <p:spPr>
          <a:xfrm>
            <a:off x="5257800" y="762000"/>
            <a:ext cx="2667000" cy="819150"/>
          </a:xfrm>
          <a:prstGeom prst="rect">
            <a:avLst/>
          </a:prstGeom>
        </p:spPr>
      </p:pic>
    </p:spTree>
    <p:extLst>
      <p:ext uri="{BB962C8B-B14F-4D97-AF65-F5344CB8AC3E}">
        <p14:creationId xmlns:p14="http://schemas.microsoft.com/office/powerpoint/2010/main" val="3605057196"/>
      </p:ext>
    </p:extLst>
  </p:cSld>
  <p:clrMapOvr>
    <a:masterClrMapping/>
  </p:clrMapOvr>
  <p:transition>
    <p:fade/>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99497"/>
            <a:ext cx="8382000" cy="664797"/>
          </a:xfrm>
        </p:spPr>
        <p:txBody>
          <a:bodyPr/>
          <a:lstStyle/>
          <a:p>
            <a:r>
              <a:rPr lang="en-US" dirty="0"/>
              <a:t>Resources</a:t>
            </a:r>
          </a:p>
        </p:txBody>
      </p:sp>
      <p:sp>
        <p:nvSpPr>
          <p:cNvPr id="6" name="Text Placeholder 5"/>
          <p:cNvSpPr>
            <a:spLocks noGrp="1"/>
          </p:cNvSpPr>
          <p:nvPr>
            <p:ph type="body" sz="quarter" idx="10"/>
          </p:nvPr>
        </p:nvSpPr>
        <p:spPr>
          <a:xfrm>
            <a:off x="381000" y="1411552"/>
            <a:ext cx="8382000" cy="3828740"/>
          </a:xfrm>
        </p:spPr>
        <p:txBody>
          <a:bodyPr/>
          <a:lstStyle/>
          <a:p>
            <a:r>
              <a:rPr lang="en-US" dirty="0"/>
              <a:t>More info. on bellmawr.com</a:t>
            </a:r>
          </a:p>
          <a:p>
            <a:pPr lvl="1"/>
            <a:r>
              <a:rPr lang="en-US" dirty="0"/>
              <a:t>Annual Financial Statement (2024)</a:t>
            </a:r>
          </a:p>
          <a:p>
            <a:pPr lvl="1"/>
            <a:r>
              <a:rPr lang="en-US" dirty="0"/>
              <a:t>2024 Audit to be posted Summer 2025</a:t>
            </a:r>
          </a:p>
          <a:p>
            <a:pPr lvl="1"/>
            <a:endParaRPr lang="en-US" dirty="0"/>
          </a:p>
          <a:p>
            <a:r>
              <a:rPr lang="en-US" dirty="0"/>
              <a:t>Questions:</a:t>
            </a:r>
          </a:p>
          <a:p>
            <a:pPr lvl="1"/>
            <a:r>
              <a:rPr lang="en-US" dirty="0"/>
              <a:t>Maria Fasulo, CMFO</a:t>
            </a:r>
          </a:p>
          <a:p>
            <a:pPr lvl="1"/>
            <a:r>
              <a:rPr lang="en-US" dirty="0"/>
              <a:t>Email:  </a:t>
            </a:r>
            <a:r>
              <a:rPr lang="en-US" dirty="0">
                <a:hlinkClick r:id="rId2"/>
              </a:rPr>
              <a:t>finance@bellmawr.com</a:t>
            </a:r>
            <a:endParaRPr lang="en-US" dirty="0"/>
          </a:p>
          <a:p>
            <a:pPr lvl="1"/>
            <a:r>
              <a:rPr lang="en-US" dirty="0"/>
              <a:t>PH:  856-933-1313 Ext. 1203</a:t>
            </a:r>
          </a:p>
        </p:txBody>
      </p:sp>
    </p:spTree>
    <p:extLst>
      <p:ext uri="{BB962C8B-B14F-4D97-AF65-F5344CB8AC3E}">
        <p14:creationId xmlns:p14="http://schemas.microsoft.com/office/powerpoint/2010/main" val="2667873943"/>
      </p:ext>
    </p:extLst>
  </p:cSld>
  <p:clrMapOvr>
    <a:masterClrMapping/>
  </p:clrMapOvr>
  <p:transition>
    <p:fade/>
  </p:transition>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lumMod val="85000"/>
          </a:schemeClr>
        </a:solidFill>
        <a:effectLst/>
      </p:bgPr>
    </p:bg>
    <p:spTree>
      <p:nvGrpSpPr>
        <p:cNvPr id="1" name=""/>
        <p:cNvGrpSpPr/>
        <p:nvPr/>
      </p:nvGrpSpPr>
      <p:grpSpPr>
        <a:xfrm>
          <a:off x="0" y="0"/>
          <a:ext cx="0" cy="0"/>
          <a:chOff x="0" y="0"/>
          <a:chExt cx="0" cy="0"/>
        </a:xfrm>
      </p:grpSpPr>
      <p:sp>
        <p:nvSpPr>
          <p:cNvPr id="9" name="Rectangle 8"/>
          <p:cNvSpPr/>
          <p:nvPr/>
        </p:nvSpPr>
        <p:spPr>
          <a:xfrm>
            <a:off x="914400" y="2209800"/>
            <a:ext cx="7315200" cy="1446550"/>
          </a:xfrm>
          <a:prstGeom prst="rect">
            <a:avLst/>
          </a:prstGeom>
          <a:noFill/>
          <a:ln>
            <a:noFill/>
          </a:ln>
        </p:spPr>
        <p:txBody>
          <a:bodyPr wrap="square" lIns="91440" tIns="45720" rIns="91440" bIns="45720">
            <a:spAutoFit/>
          </a:bodyPr>
          <a:lstStyle/>
          <a:p>
            <a:pPr algn="ctr"/>
            <a:r>
              <a:rPr lang="en-US" sz="8800" b="1" dirty="0">
                <a:ln w="12700">
                  <a:solidFill>
                    <a:srgbClr val="002060"/>
                  </a:solidFill>
                  <a:prstDash val="solid"/>
                </a:ln>
                <a:solidFill>
                  <a:srgbClr val="0070C0"/>
                </a:solidFill>
                <a:effectLst>
                  <a:outerShdw dist="38100" dir="2640000" algn="bl" rotWithShape="0">
                    <a:schemeClr val="tx2">
                      <a:lumMod val="75000"/>
                    </a:schemeClr>
                  </a:outerShdw>
                </a:effectLst>
              </a:rPr>
              <a:t>Thank You!</a:t>
            </a:r>
            <a:endParaRPr lang="en-US" sz="8800" b="1" cap="none" spc="0" dirty="0">
              <a:ln w="12700">
                <a:solidFill>
                  <a:srgbClr val="002060"/>
                </a:solidFill>
                <a:prstDash val="solid"/>
              </a:ln>
              <a:solidFill>
                <a:srgbClr val="0070C0"/>
              </a:solidFill>
              <a:effectLst>
                <a:outerShdw dist="38100" dir="2640000" algn="bl" rotWithShape="0">
                  <a:schemeClr val="tx2">
                    <a:lumMod val="75000"/>
                  </a:schemeClr>
                </a:outerShdw>
              </a:effectLst>
            </a:endParaRPr>
          </a:p>
        </p:txBody>
      </p:sp>
    </p:spTree>
    <p:extLst>
      <p:ext uri="{BB962C8B-B14F-4D97-AF65-F5344CB8AC3E}">
        <p14:creationId xmlns:p14="http://schemas.microsoft.com/office/powerpoint/2010/main" val="3811679023"/>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barn(inVertical)">
                                      <p:cBhvr>
                                        <p:cTn id="7"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Diagram 6"/>
          <p:cNvGraphicFramePr/>
          <p:nvPr>
            <p:extLst>
              <p:ext uri="{D42A27DB-BD31-4B8C-83A1-F6EECF244321}">
                <p14:modId xmlns:p14="http://schemas.microsoft.com/office/powerpoint/2010/main" val="1586072262"/>
              </p:ext>
            </p:extLst>
          </p:nvPr>
        </p:nvGraphicFramePr>
        <p:xfrm>
          <a:off x="381000" y="228600"/>
          <a:ext cx="8610600" cy="54864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905111198"/>
      </p:ext>
    </p:extLst>
  </p:cSld>
  <p:clrMapOvr>
    <a:masterClrMapping/>
  </p:clrMapOvr>
  <p:transition>
    <p:fad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99497"/>
            <a:ext cx="8382000" cy="664797"/>
          </a:xfrm>
        </p:spPr>
        <p:txBody>
          <a:bodyPr/>
          <a:lstStyle/>
          <a:p>
            <a:r>
              <a:rPr lang="en-US" dirty="0"/>
              <a:t>Process</a:t>
            </a:r>
          </a:p>
        </p:txBody>
      </p:sp>
      <p:sp>
        <p:nvSpPr>
          <p:cNvPr id="6" name="Text Placeholder 5"/>
          <p:cNvSpPr>
            <a:spLocks noGrp="1"/>
          </p:cNvSpPr>
          <p:nvPr>
            <p:ph type="body" sz="quarter" idx="10"/>
          </p:nvPr>
        </p:nvSpPr>
        <p:spPr>
          <a:xfrm>
            <a:off x="381000" y="1143000"/>
            <a:ext cx="8382000" cy="4031873"/>
          </a:xfrm>
        </p:spPr>
        <p:txBody>
          <a:bodyPr/>
          <a:lstStyle/>
          <a:p>
            <a:r>
              <a:rPr lang="en-US" dirty="0"/>
              <a:t>Analyze prior year budgets &amp; financials</a:t>
            </a:r>
          </a:p>
          <a:p>
            <a:r>
              <a:rPr lang="en-US" dirty="0"/>
              <a:t>In-depth meetings with dept. heads </a:t>
            </a:r>
          </a:p>
          <a:p>
            <a:pPr lvl="1"/>
            <a:r>
              <a:rPr lang="en-US" dirty="0"/>
              <a:t>Gauge current &amp; future needs</a:t>
            </a:r>
          </a:p>
          <a:p>
            <a:pPr lvl="1"/>
            <a:r>
              <a:rPr lang="en-US" dirty="0"/>
              <a:t>Future planning (6-year plan)</a:t>
            </a:r>
          </a:p>
          <a:p>
            <a:r>
              <a:rPr lang="en-US" dirty="0"/>
              <a:t>Status of taxes</a:t>
            </a:r>
          </a:p>
          <a:p>
            <a:pPr lvl="1"/>
            <a:r>
              <a:rPr lang="en-US" dirty="0" err="1"/>
              <a:t>Rateables</a:t>
            </a:r>
            <a:r>
              <a:rPr lang="en-US" dirty="0"/>
              <a:t>, collection, appeals, etc.</a:t>
            </a:r>
          </a:p>
          <a:p>
            <a:r>
              <a:rPr lang="en-US" dirty="0"/>
              <a:t>Consider rates from other entities</a:t>
            </a:r>
          </a:p>
          <a:p>
            <a:pPr lvl="1"/>
            <a:r>
              <a:rPr lang="en-US" dirty="0"/>
              <a:t>Local school board, County, etc.</a:t>
            </a:r>
          </a:p>
        </p:txBody>
      </p:sp>
    </p:spTree>
    <p:extLst>
      <p:ext uri="{BB962C8B-B14F-4D97-AF65-F5344CB8AC3E}">
        <p14:creationId xmlns:p14="http://schemas.microsoft.com/office/powerpoint/2010/main" val="2509658"/>
      </p:ext>
    </p:extLst>
  </p:cSld>
  <p:clrMapOvr>
    <a:masterClrMapping/>
  </p:clrMapOvr>
  <p:transition>
    <p:fad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050396" y="-96702"/>
            <a:ext cx="7043208" cy="1523494"/>
          </a:xfrm>
        </p:spPr>
        <p:txBody>
          <a:bodyPr/>
          <a:lstStyle/>
          <a:p>
            <a:pPr algn="ctr"/>
            <a:r>
              <a:rPr lang="en-US" sz="4400" u="sng" dirty="0"/>
              <a:t>ADOPTED BUDGET HISTORY</a:t>
            </a:r>
          </a:p>
        </p:txBody>
      </p:sp>
      <p:sp>
        <p:nvSpPr>
          <p:cNvPr id="3" name="Subtitle 2"/>
          <p:cNvSpPr>
            <a:spLocks noGrp="1"/>
          </p:cNvSpPr>
          <p:nvPr>
            <p:ph type="subTitle" idx="1"/>
          </p:nvPr>
        </p:nvSpPr>
        <p:spPr>
          <a:xfrm>
            <a:off x="1371600" y="1701135"/>
            <a:ext cx="7357301" cy="3709063"/>
          </a:xfrm>
        </p:spPr>
        <p:txBody>
          <a:bodyPr/>
          <a:lstStyle/>
          <a:p>
            <a:r>
              <a:rPr lang="en-US" sz="3600" dirty="0"/>
              <a:t>             </a:t>
            </a:r>
          </a:p>
          <a:p>
            <a:r>
              <a:rPr lang="en-US" sz="3600" dirty="0"/>
              <a:t>2020         15,457,839.51       </a:t>
            </a:r>
          </a:p>
          <a:p>
            <a:r>
              <a:rPr lang="en-US" sz="3600" dirty="0"/>
              <a:t>2021         15,420,840.06</a:t>
            </a:r>
          </a:p>
          <a:p>
            <a:pPr marL="742950" indent="-742950">
              <a:buAutoNum type="arabicPlain" startAt="2022"/>
            </a:pPr>
            <a:r>
              <a:rPr lang="en-US" sz="3600" dirty="0"/>
              <a:t>         16,390,857.42  </a:t>
            </a:r>
          </a:p>
          <a:p>
            <a:pPr marL="742950" indent="-742950">
              <a:buAutoNum type="arabicPlain" startAt="2022"/>
            </a:pPr>
            <a:r>
              <a:rPr lang="en-US" sz="3600" dirty="0"/>
              <a:t>         17,700,730.97   </a:t>
            </a:r>
            <a:r>
              <a:rPr lang="en-US" sz="3200" dirty="0"/>
              <a:t>   </a:t>
            </a:r>
          </a:p>
          <a:p>
            <a:pPr marL="742950" indent="-742950">
              <a:buAutoNum type="arabicPlain" startAt="2022"/>
            </a:pPr>
            <a:r>
              <a:rPr lang="en-US" sz="3600" dirty="0"/>
              <a:t>         17,885,256.91 </a:t>
            </a:r>
          </a:p>
          <a:p>
            <a:pPr marL="742950" indent="-742950">
              <a:buAutoNum type="arabicPlain" startAt="2022"/>
            </a:pPr>
            <a:r>
              <a:rPr lang="en-US" sz="3600" dirty="0"/>
              <a:t>         18,723,630.76</a:t>
            </a:r>
          </a:p>
        </p:txBody>
      </p:sp>
      <p:sp>
        <p:nvSpPr>
          <p:cNvPr id="4" name="TextBox 3">
            <a:extLst>
              <a:ext uri="{FF2B5EF4-FFF2-40B4-BE49-F238E27FC236}">
                <a16:creationId xmlns:a16="http://schemas.microsoft.com/office/drawing/2014/main" id="{4C76C998-0DCB-480E-A9B8-3D740DA2F3C7}"/>
              </a:ext>
            </a:extLst>
          </p:cNvPr>
          <p:cNvSpPr txBox="1"/>
          <p:nvPr/>
        </p:nvSpPr>
        <p:spPr>
          <a:xfrm>
            <a:off x="1600200" y="964006"/>
            <a:ext cx="4410307" cy="584775"/>
          </a:xfrm>
          <a:prstGeom prst="rect">
            <a:avLst/>
          </a:prstGeom>
          <a:noFill/>
        </p:spPr>
        <p:txBody>
          <a:bodyPr wrap="square" rtlCol="0">
            <a:spAutoFit/>
          </a:bodyPr>
          <a:lstStyle/>
          <a:p>
            <a:r>
              <a:rPr lang="en-US" sz="3200" b="1" i="1" dirty="0"/>
              <a:t>Last 5 Years. . . </a:t>
            </a:r>
          </a:p>
        </p:txBody>
      </p:sp>
      <p:sp>
        <p:nvSpPr>
          <p:cNvPr id="13" name="Arrow: Down 12">
            <a:extLst>
              <a:ext uri="{FF2B5EF4-FFF2-40B4-BE49-F238E27FC236}">
                <a16:creationId xmlns:a16="http://schemas.microsoft.com/office/drawing/2014/main" id="{FD998132-B2C7-4327-81CA-ABC56188C066}"/>
              </a:ext>
            </a:extLst>
          </p:cNvPr>
          <p:cNvSpPr/>
          <p:nvPr/>
        </p:nvSpPr>
        <p:spPr bwMode="auto">
          <a:xfrm>
            <a:off x="6019484" y="2769990"/>
            <a:ext cx="394716" cy="370125"/>
          </a:xfrm>
          <a:prstGeom prst="downArrow">
            <a:avLst/>
          </a:prstGeom>
          <a:ln>
            <a:headEnd type="none" w="med" len="med"/>
            <a:tailEnd type="none" w="med" len="med"/>
          </a:ln>
        </p:spPr>
        <p:style>
          <a:lnRef idx="0">
            <a:schemeClr val="accent2"/>
          </a:lnRef>
          <a:fillRef idx="3">
            <a:schemeClr val="accent2"/>
          </a:fillRef>
          <a:effectRef idx="3">
            <a:schemeClr val="accent2"/>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300" dirty="0">
              <a:solidFill>
                <a:schemeClr val="tx1"/>
              </a:solidFill>
              <a:latin typeface="Segoe" pitchFamily="34" charset="0"/>
            </a:endParaRPr>
          </a:p>
        </p:txBody>
      </p:sp>
      <p:sp>
        <p:nvSpPr>
          <p:cNvPr id="11" name="Arrow: Up 10">
            <a:extLst>
              <a:ext uri="{FF2B5EF4-FFF2-40B4-BE49-F238E27FC236}">
                <a16:creationId xmlns:a16="http://schemas.microsoft.com/office/drawing/2014/main" id="{47F37550-4A06-4525-8758-D20A011E6C5E}"/>
              </a:ext>
            </a:extLst>
          </p:cNvPr>
          <p:cNvSpPr/>
          <p:nvPr/>
        </p:nvSpPr>
        <p:spPr bwMode="auto">
          <a:xfrm>
            <a:off x="6019484" y="3717886"/>
            <a:ext cx="394716" cy="353394"/>
          </a:xfrm>
          <a:prstGeom prst="upArrow">
            <a:avLst/>
          </a:prstGeom>
          <a:ln>
            <a:headEnd type="none" w="med" len="med"/>
            <a:tailEnd type="none" w="med" len="med"/>
          </a:ln>
        </p:spPr>
        <p:style>
          <a:lnRef idx="0">
            <a:schemeClr val="accent2"/>
          </a:lnRef>
          <a:fillRef idx="3">
            <a:schemeClr val="accent2"/>
          </a:fillRef>
          <a:effectRef idx="3">
            <a:schemeClr val="accent2"/>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300" dirty="0">
              <a:solidFill>
                <a:schemeClr val="tx1"/>
              </a:solidFill>
              <a:latin typeface="Segoe" pitchFamily="34" charset="0"/>
            </a:endParaRPr>
          </a:p>
        </p:txBody>
      </p:sp>
      <p:sp>
        <p:nvSpPr>
          <p:cNvPr id="16" name="Arrow: Up 15">
            <a:extLst>
              <a:ext uri="{FF2B5EF4-FFF2-40B4-BE49-F238E27FC236}">
                <a16:creationId xmlns:a16="http://schemas.microsoft.com/office/drawing/2014/main" id="{CCB8BE2F-B970-5A51-5CB3-497369DD281C}"/>
              </a:ext>
            </a:extLst>
          </p:cNvPr>
          <p:cNvSpPr/>
          <p:nvPr/>
        </p:nvSpPr>
        <p:spPr bwMode="auto">
          <a:xfrm>
            <a:off x="6019484" y="3236054"/>
            <a:ext cx="394716" cy="353394"/>
          </a:xfrm>
          <a:prstGeom prst="upArrow">
            <a:avLst/>
          </a:prstGeom>
          <a:ln>
            <a:headEnd type="none" w="med" len="med"/>
            <a:tailEnd type="none" w="med" len="med"/>
          </a:ln>
        </p:spPr>
        <p:style>
          <a:lnRef idx="0">
            <a:schemeClr val="accent2"/>
          </a:lnRef>
          <a:fillRef idx="3">
            <a:schemeClr val="accent2"/>
          </a:fillRef>
          <a:effectRef idx="3">
            <a:schemeClr val="accent2"/>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300" dirty="0">
              <a:solidFill>
                <a:schemeClr val="tx1"/>
              </a:solidFill>
              <a:latin typeface="Segoe" pitchFamily="34" charset="0"/>
            </a:endParaRPr>
          </a:p>
        </p:txBody>
      </p:sp>
      <p:sp>
        <p:nvSpPr>
          <p:cNvPr id="10" name="Arrow: Up 9">
            <a:extLst>
              <a:ext uri="{FF2B5EF4-FFF2-40B4-BE49-F238E27FC236}">
                <a16:creationId xmlns:a16="http://schemas.microsoft.com/office/drawing/2014/main" id="{0F2BF70C-40AA-ABD1-626F-1A8A96F1A404}"/>
              </a:ext>
            </a:extLst>
          </p:cNvPr>
          <p:cNvSpPr/>
          <p:nvPr/>
        </p:nvSpPr>
        <p:spPr bwMode="auto">
          <a:xfrm>
            <a:off x="5996709" y="4223634"/>
            <a:ext cx="394716" cy="353394"/>
          </a:xfrm>
          <a:prstGeom prst="upArrow">
            <a:avLst/>
          </a:prstGeom>
          <a:ln>
            <a:headEnd type="none" w="med" len="med"/>
            <a:tailEnd type="none" w="med" len="med"/>
          </a:ln>
        </p:spPr>
        <p:style>
          <a:lnRef idx="0">
            <a:schemeClr val="accent2"/>
          </a:lnRef>
          <a:fillRef idx="3">
            <a:schemeClr val="accent2"/>
          </a:fillRef>
          <a:effectRef idx="3">
            <a:schemeClr val="accent2"/>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300" dirty="0">
              <a:solidFill>
                <a:schemeClr val="tx1"/>
              </a:solidFill>
              <a:latin typeface="Segoe" pitchFamily="34" charset="0"/>
            </a:endParaRPr>
          </a:p>
        </p:txBody>
      </p:sp>
      <p:sp>
        <p:nvSpPr>
          <p:cNvPr id="6" name="Arrow: Up 5">
            <a:extLst>
              <a:ext uri="{FF2B5EF4-FFF2-40B4-BE49-F238E27FC236}">
                <a16:creationId xmlns:a16="http://schemas.microsoft.com/office/drawing/2014/main" id="{E1F8D935-5E0F-2288-4B30-9AD8DCC997A2}"/>
              </a:ext>
            </a:extLst>
          </p:cNvPr>
          <p:cNvSpPr/>
          <p:nvPr/>
        </p:nvSpPr>
        <p:spPr bwMode="auto">
          <a:xfrm>
            <a:off x="5996709" y="4729382"/>
            <a:ext cx="394716" cy="353394"/>
          </a:xfrm>
          <a:prstGeom prst="upArrow">
            <a:avLst/>
          </a:prstGeom>
          <a:ln>
            <a:headEnd type="none" w="med" len="med"/>
            <a:tailEnd type="none" w="med" len="med"/>
          </a:ln>
        </p:spPr>
        <p:style>
          <a:lnRef idx="0">
            <a:schemeClr val="accent2"/>
          </a:lnRef>
          <a:fillRef idx="3">
            <a:schemeClr val="accent2"/>
          </a:fillRef>
          <a:effectRef idx="3">
            <a:schemeClr val="accent2"/>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300" dirty="0">
              <a:solidFill>
                <a:schemeClr val="tx1"/>
              </a:solidFill>
              <a:latin typeface="Segoe" pitchFamily="34" charset="0"/>
            </a:endParaRPr>
          </a:p>
        </p:txBody>
      </p:sp>
    </p:spTree>
    <p:extLst>
      <p:ext uri="{BB962C8B-B14F-4D97-AF65-F5344CB8AC3E}">
        <p14:creationId xmlns:p14="http://schemas.microsoft.com/office/powerpoint/2010/main" val="2643265874"/>
      </p:ext>
    </p:extLst>
  </p:cSld>
  <p:clrMapOvr>
    <a:masterClrMapping/>
  </p:clrMapOvr>
  <p:transition>
    <p:fad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7CC121-F937-1725-0631-12CA5C3ADB1F}"/>
              </a:ext>
            </a:extLst>
          </p:cNvPr>
          <p:cNvSpPr>
            <a:spLocks noGrp="1"/>
          </p:cNvSpPr>
          <p:nvPr>
            <p:ph type="title"/>
          </p:nvPr>
        </p:nvSpPr>
        <p:spPr/>
        <p:txBody>
          <a:bodyPr/>
          <a:lstStyle/>
          <a:p>
            <a:r>
              <a:rPr lang="en-US" dirty="0"/>
              <a:t>CHALLENGES 2025</a:t>
            </a:r>
          </a:p>
        </p:txBody>
      </p:sp>
      <p:sp>
        <p:nvSpPr>
          <p:cNvPr id="3" name="Content Placeholder 2">
            <a:extLst>
              <a:ext uri="{FF2B5EF4-FFF2-40B4-BE49-F238E27FC236}">
                <a16:creationId xmlns:a16="http://schemas.microsoft.com/office/drawing/2014/main" id="{044BDB27-B95E-34FE-ABC1-15F829B9691A}"/>
              </a:ext>
            </a:extLst>
          </p:cNvPr>
          <p:cNvSpPr>
            <a:spLocks noGrp="1"/>
          </p:cNvSpPr>
          <p:nvPr>
            <p:ph idx="1"/>
          </p:nvPr>
        </p:nvSpPr>
        <p:spPr>
          <a:xfrm>
            <a:off x="304800" y="990600"/>
            <a:ext cx="8382000" cy="4985980"/>
          </a:xfrm>
        </p:spPr>
        <p:txBody>
          <a:bodyPr/>
          <a:lstStyle/>
          <a:p>
            <a:pPr marL="0" indent="0">
              <a:buNone/>
            </a:pPr>
            <a:r>
              <a:rPr lang="en-US" sz="2400" dirty="0"/>
              <a:t>The finance committee works hard not to raise taxes and keep the rate as low as possible without affecting health and public safety of the residents in town. Each year they face challenges, this year one of those challenges was the 1977 Appropriation Cap Law.  The CAP law limits the appropriation increase in the budget each year to generally 2.5% with the ability to increase it to 3.5% with the passage of a COLA Ordinance. Over the past several years the volunteer fire company has seen a major reduction in volunteers. We started a stipend program in 2018 but it was getting more difficult to staff since 2020. Bellmawr has experienced a significant increase in demand for fire and EMS calls. With the increased call volume and lack of volunteers Bellmawr started to transition to a paid fire company, hiring full time and part time staff. The transition has been phased over multipole years to reduce immediate fiscal impact.</a:t>
            </a:r>
          </a:p>
        </p:txBody>
      </p:sp>
    </p:spTree>
    <p:extLst>
      <p:ext uri="{BB962C8B-B14F-4D97-AF65-F5344CB8AC3E}">
        <p14:creationId xmlns:p14="http://schemas.microsoft.com/office/powerpoint/2010/main" val="619475916"/>
      </p:ext>
    </p:extLst>
  </p:cSld>
  <p:clrMapOvr>
    <a:masterClrMapping/>
  </p:clrMapOvr>
  <p:transition>
    <p:fad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C0EEFB-6A07-52AA-B97E-4EF803FD390A}"/>
              </a:ext>
            </a:extLst>
          </p:cNvPr>
          <p:cNvSpPr>
            <a:spLocks noGrp="1"/>
          </p:cNvSpPr>
          <p:nvPr>
            <p:ph type="title"/>
          </p:nvPr>
        </p:nvSpPr>
        <p:spPr>
          <a:xfrm>
            <a:off x="381000" y="230188"/>
            <a:ext cx="8382000" cy="1329595"/>
          </a:xfrm>
        </p:spPr>
        <p:txBody>
          <a:bodyPr/>
          <a:lstStyle/>
          <a:p>
            <a:r>
              <a:rPr lang="en-US" dirty="0"/>
              <a:t>Explanation of Appropriation Increases</a:t>
            </a:r>
          </a:p>
        </p:txBody>
      </p:sp>
      <p:sp>
        <p:nvSpPr>
          <p:cNvPr id="3" name="Text Placeholder 2">
            <a:extLst>
              <a:ext uri="{FF2B5EF4-FFF2-40B4-BE49-F238E27FC236}">
                <a16:creationId xmlns:a16="http://schemas.microsoft.com/office/drawing/2014/main" id="{0CD4C1F5-E2A1-37BD-7843-9AFAD53D5904}"/>
              </a:ext>
            </a:extLst>
          </p:cNvPr>
          <p:cNvSpPr>
            <a:spLocks noGrp="1"/>
          </p:cNvSpPr>
          <p:nvPr>
            <p:ph type="body" sz="quarter" idx="10"/>
          </p:nvPr>
        </p:nvSpPr>
        <p:spPr>
          <a:xfrm>
            <a:off x="381000" y="1905000"/>
            <a:ext cx="8382000" cy="3200876"/>
          </a:xfrm>
        </p:spPr>
        <p:txBody>
          <a:bodyPr/>
          <a:lstStyle/>
          <a:p>
            <a:r>
              <a:rPr lang="en-US" dirty="0"/>
              <a:t>Salary &amp; Wages: 3.5% cost of Living Increase, contract agreement increases and step increases</a:t>
            </a:r>
          </a:p>
          <a:p>
            <a:r>
              <a:rPr lang="en-US" dirty="0"/>
              <a:t>Other Expense: Increase in animal control cost, increase in pension billing, increase in health insurance and additional cost for disposal of garbage and trash removal.</a:t>
            </a:r>
          </a:p>
        </p:txBody>
      </p:sp>
    </p:spTree>
    <p:extLst>
      <p:ext uri="{BB962C8B-B14F-4D97-AF65-F5344CB8AC3E}">
        <p14:creationId xmlns:p14="http://schemas.microsoft.com/office/powerpoint/2010/main" val="3333104063"/>
      </p:ext>
    </p:extLst>
  </p:cSld>
  <p:clrMapOvr>
    <a:masterClrMapping/>
  </p:clrMapOvr>
  <p:transition>
    <p:fad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04800" y="524133"/>
            <a:ext cx="7088982" cy="554154"/>
          </a:xfrm>
        </p:spPr>
        <p:txBody>
          <a:bodyPr/>
          <a:lstStyle/>
          <a:p>
            <a:r>
              <a:rPr lang="en-US" sz="4400" u="sng" dirty="0"/>
              <a:t>Total Local Tax Revenue History</a:t>
            </a:r>
            <a:br>
              <a:rPr lang="en-US" sz="4400" dirty="0"/>
            </a:br>
            <a:endParaRPr lang="en-US" sz="4400" dirty="0"/>
          </a:p>
        </p:txBody>
      </p:sp>
      <p:sp>
        <p:nvSpPr>
          <p:cNvPr id="3" name="Subtitle 2"/>
          <p:cNvSpPr>
            <a:spLocks noGrp="1"/>
          </p:cNvSpPr>
          <p:nvPr>
            <p:ph type="subTitle" idx="1"/>
          </p:nvPr>
        </p:nvSpPr>
        <p:spPr>
          <a:xfrm>
            <a:off x="967648" y="1905000"/>
            <a:ext cx="6957152" cy="2219004"/>
          </a:xfrm>
        </p:spPr>
        <p:txBody>
          <a:bodyPr/>
          <a:lstStyle/>
          <a:p>
            <a:pPr lvl="2" algn="l"/>
            <a:endParaRPr lang="en-US" dirty="0"/>
          </a:p>
          <a:p>
            <a:pPr marL="971532" lvl="1" indent="-514350" algn="l">
              <a:buAutoNum type="arabicPlain" startAt="2012"/>
            </a:pPr>
            <a:endParaRPr lang="en-US" dirty="0"/>
          </a:p>
        </p:txBody>
      </p:sp>
      <p:pic>
        <p:nvPicPr>
          <p:cNvPr id="7" name="Picture 6"/>
          <p:cNvPicPr>
            <a:picLocks noChangeAspect="1"/>
          </p:cNvPicPr>
          <p:nvPr/>
        </p:nvPicPr>
        <p:blipFill>
          <a:blip r:embed="rId3"/>
          <a:stretch>
            <a:fillRect/>
          </a:stretch>
        </p:blipFill>
        <p:spPr>
          <a:xfrm>
            <a:off x="-228600" y="1981200"/>
            <a:ext cx="8903854" cy="2142804"/>
          </a:xfrm>
          <a:prstGeom prst="rect">
            <a:avLst/>
          </a:prstGeom>
        </p:spPr>
      </p:pic>
      <p:sp>
        <p:nvSpPr>
          <p:cNvPr id="8" name="Rectangle 7"/>
          <p:cNvSpPr/>
          <p:nvPr/>
        </p:nvSpPr>
        <p:spPr>
          <a:xfrm>
            <a:off x="196096" y="2114479"/>
            <a:ext cx="8479158" cy="3046988"/>
          </a:xfrm>
          <a:prstGeom prst="rect">
            <a:avLst/>
          </a:prstGeom>
        </p:spPr>
        <p:txBody>
          <a:bodyPr wrap="square">
            <a:spAutoFit/>
          </a:bodyPr>
          <a:lstStyle/>
          <a:p>
            <a:r>
              <a:rPr lang="en-US" sz="3200" dirty="0"/>
              <a:t>2020           9,281,839.51        1.59%   145,515.92</a:t>
            </a:r>
          </a:p>
          <a:p>
            <a:pPr marL="514350" indent="-514350">
              <a:buAutoNum type="arabicPlain" startAt="2021"/>
            </a:pPr>
            <a:r>
              <a:rPr lang="en-US" sz="3200" dirty="0"/>
              <a:t>           9,343,691.57        0.67%     61,852.11</a:t>
            </a:r>
          </a:p>
          <a:p>
            <a:pPr marL="514350" indent="-514350">
              <a:buAutoNum type="arabicPlain" startAt="2021"/>
            </a:pPr>
            <a:r>
              <a:rPr lang="en-US" sz="3200" dirty="0"/>
              <a:t>           9,409,961.50        0.71%     66,269.33</a:t>
            </a:r>
          </a:p>
          <a:p>
            <a:pPr marL="514350" indent="-514350">
              <a:buAutoNum type="arabicPlain" startAt="2021"/>
            </a:pPr>
            <a:r>
              <a:rPr lang="en-US" sz="3200" dirty="0"/>
              <a:t>           9,805,511.55        4.20%   395,550.05</a:t>
            </a:r>
          </a:p>
          <a:p>
            <a:pPr marL="514350" indent="-514350">
              <a:buAutoNum type="arabicPlain" startAt="2021"/>
            </a:pPr>
            <a:r>
              <a:rPr lang="en-US" sz="3200" dirty="0"/>
              <a:t>         10,104,222.81        3.05%   298,711.26</a:t>
            </a:r>
          </a:p>
          <a:p>
            <a:pPr marL="514350" indent="-514350">
              <a:buAutoNum type="arabicPlain" startAt="2021"/>
            </a:pPr>
            <a:r>
              <a:rPr lang="en-US" sz="3200" dirty="0"/>
              <a:t>         10,256,787.29        1.51%   152,564.48</a:t>
            </a:r>
          </a:p>
        </p:txBody>
      </p:sp>
      <p:sp>
        <p:nvSpPr>
          <p:cNvPr id="4" name="TextBox 3">
            <a:extLst>
              <a:ext uri="{FF2B5EF4-FFF2-40B4-BE49-F238E27FC236}">
                <a16:creationId xmlns:a16="http://schemas.microsoft.com/office/drawing/2014/main" id="{10A3A624-20C3-48CE-9F0A-A0DA79CE13B1}"/>
              </a:ext>
            </a:extLst>
          </p:cNvPr>
          <p:cNvSpPr txBox="1"/>
          <p:nvPr/>
        </p:nvSpPr>
        <p:spPr>
          <a:xfrm>
            <a:off x="283828" y="792383"/>
            <a:ext cx="6781798" cy="584775"/>
          </a:xfrm>
          <a:prstGeom prst="rect">
            <a:avLst/>
          </a:prstGeom>
          <a:noFill/>
        </p:spPr>
        <p:txBody>
          <a:bodyPr wrap="square" rtlCol="0">
            <a:spAutoFit/>
          </a:bodyPr>
          <a:lstStyle/>
          <a:p>
            <a:r>
              <a:rPr lang="en-US" sz="3200" b="1" i="1" dirty="0"/>
              <a:t>Last 5 Years. . .</a:t>
            </a:r>
          </a:p>
        </p:txBody>
      </p:sp>
      <p:graphicFrame>
        <p:nvGraphicFramePr>
          <p:cNvPr id="6" name="Table 5">
            <a:extLst>
              <a:ext uri="{FF2B5EF4-FFF2-40B4-BE49-F238E27FC236}">
                <a16:creationId xmlns:a16="http://schemas.microsoft.com/office/drawing/2014/main" id="{63BCB44A-FA52-4E9A-AC4F-E930915EE803}"/>
              </a:ext>
            </a:extLst>
          </p:cNvPr>
          <p:cNvGraphicFramePr>
            <a:graphicFrameLocks noGrp="1"/>
          </p:cNvGraphicFramePr>
          <p:nvPr>
            <p:extLst>
              <p:ext uri="{D42A27DB-BD31-4B8C-83A1-F6EECF244321}">
                <p14:modId xmlns:p14="http://schemas.microsoft.com/office/powerpoint/2010/main" val="2651152109"/>
              </p:ext>
            </p:extLst>
          </p:nvPr>
        </p:nvGraphicFramePr>
        <p:xfrm>
          <a:off x="196096" y="1476629"/>
          <a:ext cx="8153399" cy="731520"/>
        </p:xfrm>
        <a:graphic>
          <a:graphicData uri="http://schemas.openxmlformats.org/drawingml/2006/table">
            <a:tbl>
              <a:tblPr firstRow="1" bandRow="1">
                <a:tableStyleId>{5C22544A-7EE6-4342-B048-85BDC9FD1C3A}</a:tableStyleId>
              </a:tblPr>
              <a:tblGrid>
                <a:gridCol w="8153399">
                  <a:extLst>
                    <a:ext uri="{9D8B030D-6E8A-4147-A177-3AD203B41FA5}">
                      <a16:colId xmlns:a16="http://schemas.microsoft.com/office/drawing/2014/main" val="3224427605"/>
                    </a:ext>
                  </a:extLst>
                </a:gridCol>
              </a:tblGrid>
              <a:tr h="339423">
                <a:tc>
                  <a:txBody>
                    <a:bodyPr/>
                    <a:lstStyle/>
                    <a:p>
                      <a:endParaRPr lang="en-US" sz="1800" dirty="0"/>
                    </a:p>
                  </a:txBody>
                  <a:tcPr/>
                </a:tc>
                <a:extLst>
                  <a:ext uri="{0D108BD9-81ED-4DB2-BD59-A6C34878D82A}">
                    <a16:rowId xmlns:a16="http://schemas.microsoft.com/office/drawing/2014/main" val="67587371"/>
                  </a:ext>
                </a:extLst>
              </a:tr>
              <a:tr h="339423">
                <a:tc>
                  <a:txBody>
                    <a:bodyPr/>
                    <a:lstStyle/>
                    <a:p>
                      <a:r>
                        <a:rPr lang="en-US" sz="1800" b="1" dirty="0"/>
                        <a:t>      YEAR                    AMT TO BE RAISED BY TAX             RATE                     $ CHANGE</a:t>
                      </a:r>
                    </a:p>
                  </a:txBody>
                  <a:tcPr/>
                </a:tc>
                <a:extLst>
                  <a:ext uri="{0D108BD9-81ED-4DB2-BD59-A6C34878D82A}">
                    <a16:rowId xmlns:a16="http://schemas.microsoft.com/office/drawing/2014/main" val="1002738888"/>
                  </a:ext>
                </a:extLst>
              </a:tr>
            </a:tbl>
          </a:graphicData>
        </a:graphic>
      </p:graphicFrame>
    </p:spTree>
    <p:extLst>
      <p:ext uri="{BB962C8B-B14F-4D97-AF65-F5344CB8AC3E}">
        <p14:creationId xmlns:p14="http://schemas.microsoft.com/office/powerpoint/2010/main" val="2282940289"/>
      </p:ext>
    </p:extLst>
  </p:cSld>
  <p:clrMapOvr>
    <a:masterClrMapping/>
  </p:clrMapOvr>
  <p:transition>
    <p:fad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050396" y="974726"/>
            <a:ext cx="7043208" cy="609599"/>
          </a:xfrm>
        </p:spPr>
        <p:txBody>
          <a:bodyPr/>
          <a:lstStyle/>
          <a:p>
            <a:pPr algn="ctr"/>
            <a:r>
              <a:rPr lang="en-US" sz="4400" u="sng" dirty="0"/>
              <a:t>5-Year Tax Rate Comparison</a:t>
            </a:r>
            <a:br>
              <a:rPr lang="en-US" sz="4400" dirty="0"/>
            </a:br>
            <a:endParaRPr lang="en-US" sz="4400" dirty="0"/>
          </a:p>
        </p:txBody>
      </p:sp>
      <p:sp>
        <p:nvSpPr>
          <p:cNvPr id="3" name="Subtitle 2"/>
          <p:cNvSpPr>
            <a:spLocks noGrp="1"/>
          </p:cNvSpPr>
          <p:nvPr>
            <p:ph type="subTitle" idx="1"/>
          </p:nvPr>
        </p:nvSpPr>
        <p:spPr>
          <a:xfrm>
            <a:off x="967648" y="1905000"/>
            <a:ext cx="6957152" cy="2219004"/>
          </a:xfrm>
        </p:spPr>
        <p:txBody>
          <a:bodyPr/>
          <a:lstStyle/>
          <a:p>
            <a:pPr lvl="2" algn="l"/>
            <a:endParaRPr lang="en-US" dirty="0"/>
          </a:p>
          <a:p>
            <a:pPr marL="971532" lvl="1" indent="-514350" algn="l">
              <a:buAutoNum type="arabicPlain" startAt="2012"/>
            </a:pPr>
            <a:endParaRPr lang="en-US" dirty="0"/>
          </a:p>
        </p:txBody>
      </p:sp>
      <p:graphicFrame>
        <p:nvGraphicFramePr>
          <p:cNvPr id="7" name="Table 6"/>
          <p:cNvGraphicFramePr>
            <a:graphicFrameLocks noGrp="1"/>
          </p:cNvGraphicFramePr>
          <p:nvPr>
            <p:extLst>
              <p:ext uri="{D42A27DB-BD31-4B8C-83A1-F6EECF244321}">
                <p14:modId xmlns:p14="http://schemas.microsoft.com/office/powerpoint/2010/main" val="3306306817"/>
              </p:ext>
            </p:extLst>
          </p:nvPr>
        </p:nvGraphicFramePr>
        <p:xfrm>
          <a:off x="179520" y="1828800"/>
          <a:ext cx="7821479" cy="2627154"/>
        </p:xfrm>
        <a:graphic>
          <a:graphicData uri="http://schemas.openxmlformats.org/drawingml/2006/table">
            <a:tbl>
              <a:tblPr>
                <a:tableStyleId>{5C22544A-7EE6-4342-B048-85BDC9FD1C3A}</a:tableStyleId>
              </a:tblPr>
              <a:tblGrid>
                <a:gridCol w="1045031">
                  <a:extLst>
                    <a:ext uri="{9D8B030D-6E8A-4147-A177-3AD203B41FA5}">
                      <a16:colId xmlns:a16="http://schemas.microsoft.com/office/drawing/2014/main" val="20000"/>
                    </a:ext>
                  </a:extLst>
                </a:gridCol>
                <a:gridCol w="611210">
                  <a:extLst>
                    <a:ext uri="{9D8B030D-6E8A-4147-A177-3AD203B41FA5}">
                      <a16:colId xmlns:a16="http://schemas.microsoft.com/office/drawing/2014/main" val="20001"/>
                    </a:ext>
                  </a:extLst>
                </a:gridCol>
                <a:gridCol w="958384">
                  <a:extLst>
                    <a:ext uri="{9D8B030D-6E8A-4147-A177-3AD203B41FA5}">
                      <a16:colId xmlns:a16="http://schemas.microsoft.com/office/drawing/2014/main" val="2474420887"/>
                    </a:ext>
                  </a:extLst>
                </a:gridCol>
                <a:gridCol w="699428">
                  <a:extLst>
                    <a:ext uri="{9D8B030D-6E8A-4147-A177-3AD203B41FA5}">
                      <a16:colId xmlns:a16="http://schemas.microsoft.com/office/drawing/2014/main" val="20002"/>
                    </a:ext>
                  </a:extLst>
                </a:gridCol>
                <a:gridCol w="1010285">
                  <a:extLst>
                    <a:ext uri="{9D8B030D-6E8A-4147-A177-3AD203B41FA5}">
                      <a16:colId xmlns:a16="http://schemas.microsoft.com/office/drawing/2014/main" val="20003"/>
                    </a:ext>
                  </a:extLst>
                </a:gridCol>
                <a:gridCol w="466285">
                  <a:extLst>
                    <a:ext uri="{9D8B030D-6E8A-4147-A177-3AD203B41FA5}">
                      <a16:colId xmlns:a16="http://schemas.microsoft.com/office/drawing/2014/main" val="20004"/>
                    </a:ext>
                  </a:extLst>
                </a:gridCol>
                <a:gridCol w="1010285">
                  <a:extLst>
                    <a:ext uri="{9D8B030D-6E8A-4147-A177-3AD203B41FA5}">
                      <a16:colId xmlns:a16="http://schemas.microsoft.com/office/drawing/2014/main" val="20005"/>
                    </a:ext>
                  </a:extLst>
                </a:gridCol>
                <a:gridCol w="544000">
                  <a:extLst>
                    <a:ext uri="{9D8B030D-6E8A-4147-A177-3AD203B41FA5}">
                      <a16:colId xmlns:a16="http://schemas.microsoft.com/office/drawing/2014/main" val="20006"/>
                    </a:ext>
                  </a:extLst>
                </a:gridCol>
                <a:gridCol w="932571">
                  <a:extLst>
                    <a:ext uri="{9D8B030D-6E8A-4147-A177-3AD203B41FA5}">
                      <a16:colId xmlns:a16="http://schemas.microsoft.com/office/drawing/2014/main" val="20007"/>
                    </a:ext>
                  </a:extLst>
                </a:gridCol>
                <a:gridCol w="544000">
                  <a:extLst>
                    <a:ext uri="{9D8B030D-6E8A-4147-A177-3AD203B41FA5}">
                      <a16:colId xmlns:a16="http://schemas.microsoft.com/office/drawing/2014/main" val="20008"/>
                    </a:ext>
                  </a:extLst>
                </a:gridCol>
              </a:tblGrid>
              <a:tr h="312385">
                <a:tc>
                  <a:txBody>
                    <a:bodyPr/>
                    <a:lstStyle/>
                    <a:p>
                      <a:pPr algn="l" fontAlgn="b"/>
                      <a:endParaRPr lang="en-US" sz="1100" b="0"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n-US" sz="1100" b="0" i="0" u="sng" strike="noStrike" dirty="0">
                          <a:solidFill>
                            <a:srgbClr val="000000"/>
                          </a:solidFill>
                          <a:effectLst/>
                          <a:latin typeface="Calibri" panose="020F0502020204030204" pitchFamily="34" charset="0"/>
                        </a:rPr>
                        <a:t>2025</a:t>
                      </a:r>
                    </a:p>
                  </a:txBody>
                  <a:tcPr marL="9525" marR="9525" marT="9525" marB="0" anchor="b"/>
                </a:tc>
                <a:tc>
                  <a:txBody>
                    <a:bodyPr/>
                    <a:lstStyle/>
                    <a:p>
                      <a:pPr algn="l" fontAlgn="b"/>
                      <a:endParaRPr lang="en-US" sz="1100" b="0"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n-US" sz="1100" b="0" i="0" u="sng" strike="noStrike" dirty="0">
                          <a:solidFill>
                            <a:srgbClr val="000000"/>
                          </a:solidFill>
                          <a:effectLst/>
                          <a:latin typeface="Calibri" panose="020F0502020204030204" pitchFamily="34" charset="0"/>
                        </a:rPr>
                        <a:t>2024</a:t>
                      </a:r>
                    </a:p>
                  </a:txBody>
                  <a:tcPr marL="9525" marR="9525" marT="9525" marB="0" anchor="b"/>
                </a:tc>
                <a:tc>
                  <a:txBody>
                    <a:bodyPr/>
                    <a:lstStyle/>
                    <a:p>
                      <a:pPr algn="l" fontAlgn="b"/>
                      <a:endParaRPr lang="en-US" sz="1100" b="0"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n-US" sz="1100" b="0" i="0" u="sng" strike="noStrike" dirty="0">
                          <a:solidFill>
                            <a:srgbClr val="000000"/>
                          </a:solidFill>
                          <a:effectLst/>
                          <a:latin typeface="Calibri" panose="020F0502020204030204" pitchFamily="34" charset="0"/>
                        </a:rPr>
                        <a:t>2023</a:t>
                      </a:r>
                    </a:p>
                  </a:txBody>
                  <a:tcPr marL="9525" marR="9525" marT="9525" marB="0" anchor="b"/>
                </a:tc>
                <a:tc>
                  <a:txBody>
                    <a:bodyPr/>
                    <a:lstStyle/>
                    <a:p>
                      <a:pPr algn="l" fontAlgn="b"/>
                      <a:endParaRPr lang="en-US" sz="1100" b="0"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n-US" sz="1100" u="sng" strike="noStrike" dirty="0">
                          <a:effectLst/>
                        </a:rPr>
                        <a:t>2022</a:t>
                      </a:r>
                      <a:endParaRPr lang="en-US" sz="1100" b="0" i="0" u="sng" strike="noStrike" dirty="0">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0"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n-US" sz="1100" u="sng" strike="noStrike" dirty="0">
                          <a:effectLst/>
                        </a:rPr>
                        <a:t>2021</a:t>
                      </a:r>
                      <a:endParaRPr lang="en-US" sz="1100" b="0" i="0" u="sng"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0000"/>
                  </a:ext>
                </a:extLst>
              </a:tr>
              <a:tr h="343623">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0"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n-US" sz="1100" u="sng" strike="noStrike" dirty="0">
                          <a:effectLst/>
                        </a:rPr>
                        <a:t>YoY Change (%)</a:t>
                      </a:r>
                      <a:endParaRPr lang="en-US" sz="1100" b="0" i="0" u="sng" strike="noStrike" dirty="0">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0"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n-US" sz="1100" u="sng" strike="noStrike" dirty="0">
                          <a:effectLst/>
                        </a:rPr>
                        <a:t>YoY Change (%)</a:t>
                      </a:r>
                      <a:endParaRPr lang="en-US" sz="1100" b="0" i="0" u="sng" strike="noStrike" dirty="0">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0"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n-US" sz="1100" u="sng" strike="noStrike" dirty="0">
                          <a:effectLst/>
                        </a:rPr>
                        <a:t>YoY Change (%)</a:t>
                      </a:r>
                      <a:endParaRPr lang="en-US" sz="1100" b="0" i="0" u="sng" strike="noStrike" dirty="0">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0"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n-US" sz="1100" u="sng" strike="noStrike" dirty="0">
                          <a:effectLst/>
                        </a:rPr>
                        <a:t>YoY Change (%)</a:t>
                      </a:r>
                      <a:endParaRPr lang="en-US" sz="1100" b="0" i="0" u="sng" strike="noStrike" dirty="0">
                        <a:solidFill>
                          <a:srgbClr val="000000"/>
                        </a:solidFill>
                        <a:effectLst/>
                        <a:latin typeface="Calibri" panose="020F0502020204030204" pitchFamily="34" charset="0"/>
                      </a:endParaRPr>
                    </a:p>
                  </a:txBody>
                  <a:tcPr marL="9525" marR="9525" marT="9525" marB="0" anchor="b"/>
                </a:tc>
                <a:tc>
                  <a:txBody>
                    <a:bodyPr/>
                    <a:lstStyle/>
                    <a:p>
                      <a:pPr algn="ctr" fontAlgn="b"/>
                      <a:endParaRPr lang="en-US" sz="1100" b="0" i="0" u="sng"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0001"/>
                  </a:ext>
                </a:extLst>
              </a:tr>
              <a:tr h="343623">
                <a:tc>
                  <a:txBody>
                    <a:bodyPr/>
                    <a:lstStyle/>
                    <a:p>
                      <a:pPr algn="l" fontAlgn="b"/>
                      <a:r>
                        <a:rPr lang="en-US" sz="1200" u="none" strike="noStrike">
                          <a:effectLst/>
                        </a:rPr>
                        <a:t>Tax Rate</a:t>
                      </a:r>
                      <a:endParaRPr lang="en-US" sz="1200" b="1"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endParaRPr lang="en-US" sz="1200" b="0" i="0" u="sng" strike="noStrike" dirty="0">
                        <a:solidFill>
                          <a:srgbClr val="000000"/>
                        </a:solidFill>
                        <a:effectLst/>
                        <a:latin typeface="Calibri" panose="020F0502020204030204" pitchFamily="34" charset="0"/>
                      </a:endParaRPr>
                    </a:p>
                  </a:txBody>
                  <a:tcPr marL="9525" marR="9525" marT="9525" marB="0" anchor="b"/>
                </a:tc>
                <a:tc>
                  <a:txBody>
                    <a:bodyPr/>
                    <a:lstStyle/>
                    <a:p>
                      <a:pPr algn="l" fontAlgn="b"/>
                      <a:endParaRPr lang="en-US" sz="12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endParaRPr lang="en-US" sz="1200" b="0" i="0" u="none" strike="noStrike" dirty="0">
                        <a:solidFill>
                          <a:srgbClr val="000000"/>
                        </a:solidFill>
                        <a:effectLst/>
                        <a:latin typeface="Calibri" panose="020F0502020204030204" pitchFamily="34" charset="0"/>
                      </a:endParaRPr>
                    </a:p>
                  </a:txBody>
                  <a:tcPr marL="9525" marR="9525" marT="9525" marB="0" anchor="b"/>
                </a:tc>
                <a:tc>
                  <a:txBody>
                    <a:bodyPr/>
                    <a:lstStyle/>
                    <a:p>
                      <a:pPr algn="l" fontAlgn="b"/>
                      <a:endParaRPr lang="en-US" sz="12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1200" b="0" i="0" u="none" strike="noStrike" dirty="0">
                          <a:solidFill>
                            <a:srgbClr val="000000"/>
                          </a:solidFill>
                          <a:effectLst/>
                          <a:latin typeface="Calibri" panose="020F0502020204030204" pitchFamily="34" charset="0"/>
                        </a:rPr>
                        <a:t>3.776</a:t>
                      </a:r>
                    </a:p>
                  </a:txBody>
                  <a:tcPr marL="9525" marR="9525" marT="9525" marB="0" anchor="b"/>
                </a:tc>
                <a:tc>
                  <a:txBody>
                    <a:bodyPr/>
                    <a:lstStyle/>
                    <a:p>
                      <a:pPr algn="l" fontAlgn="b"/>
                      <a:endParaRPr lang="en-US" sz="12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1200" b="0" i="0" u="none" strike="noStrike" dirty="0">
                          <a:solidFill>
                            <a:srgbClr val="000000"/>
                          </a:solidFill>
                          <a:effectLst/>
                          <a:latin typeface="Calibri" panose="020F0502020204030204" pitchFamily="34" charset="0"/>
                        </a:rPr>
                        <a:t>3.899</a:t>
                      </a:r>
                    </a:p>
                  </a:txBody>
                  <a:tcPr marL="9525" marR="9525" marT="9525" marB="0" anchor="b"/>
                </a:tc>
                <a:tc>
                  <a:txBody>
                    <a:bodyPr/>
                    <a:lstStyle/>
                    <a:p>
                      <a:pPr algn="ctr" fontAlgn="b"/>
                      <a:endParaRPr lang="en-US" sz="1100" b="0"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n-US" sz="1100" u="none" strike="noStrike" dirty="0">
                          <a:effectLst/>
                        </a:rPr>
                        <a:t>3.844</a:t>
                      </a:r>
                    </a:p>
                  </a:txBody>
                  <a:tcPr marL="9525" marR="9525" marT="9525" marB="0" anchor="b"/>
                </a:tc>
                <a:extLst>
                  <a:ext uri="{0D108BD9-81ED-4DB2-BD59-A6C34878D82A}">
                    <a16:rowId xmlns:a16="http://schemas.microsoft.com/office/drawing/2014/main" val="10002"/>
                  </a:ext>
                </a:extLst>
              </a:tr>
              <a:tr h="315507">
                <a:tc>
                  <a:txBody>
                    <a:bodyPr/>
                    <a:lstStyle/>
                    <a:p>
                      <a:pPr algn="l" fontAlgn="b"/>
                      <a:endParaRPr lang="en-US" sz="12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200" b="0" i="0" u="none" strike="noStrike" dirty="0">
                        <a:solidFill>
                          <a:srgbClr val="000000"/>
                        </a:solidFill>
                        <a:effectLst/>
                        <a:latin typeface="Calibri" panose="020F0502020204030204" pitchFamily="34" charset="0"/>
                      </a:endParaRPr>
                    </a:p>
                  </a:txBody>
                  <a:tcPr marL="9525" marR="9525" marT="9525" marB="0" anchor="b"/>
                </a:tc>
                <a:tc>
                  <a:txBody>
                    <a:bodyPr/>
                    <a:lstStyle/>
                    <a:p>
                      <a:pPr algn="l" fontAlgn="b"/>
                      <a:endParaRPr lang="en-US" sz="12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200" b="0" i="0" u="none" strike="noStrike" dirty="0">
                        <a:solidFill>
                          <a:srgbClr val="000000"/>
                        </a:solidFill>
                        <a:effectLst/>
                        <a:latin typeface="Calibri" panose="020F0502020204030204" pitchFamily="34" charset="0"/>
                      </a:endParaRPr>
                    </a:p>
                  </a:txBody>
                  <a:tcPr marL="9525" marR="9525" marT="9525" marB="0" anchor="b"/>
                </a:tc>
                <a:tc>
                  <a:txBody>
                    <a:bodyPr/>
                    <a:lstStyle/>
                    <a:p>
                      <a:pPr algn="l" fontAlgn="b"/>
                      <a:endParaRPr lang="en-US" sz="12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200" b="0" i="0" u="none" strike="noStrike" dirty="0">
                        <a:solidFill>
                          <a:srgbClr val="000000"/>
                        </a:solidFill>
                        <a:effectLst/>
                        <a:latin typeface="Calibri" panose="020F0502020204030204" pitchFamily="34" charset="0"/>
                      </a:endParaRPr>
                    </a:p>
                  </a:txBody>
                  <a:tcPr marL="9525" marR="9525" marT="9525" marB="0" anchor="b"/>
                </a:tc>
                <a:tc>
                  <a:txBody>
                    <a:bodyPr/>
                    <a:lstStyle/>
                    <a:p>
                      <a:pPr algn="l" fontAlgn="b"/>
                      <a:endParaRPr lang="en-US" sz="12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200" b="0"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endParaRPr lang="en-US" sz="11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0003"/>
                  </a:ext>
                </a:extLst>
              </a:tr>
              <a:tr h="328004">
                <a:tc>
                  <a:txBody>
                    <a:bodyPr/>
                    <a:lstStyle/>
                    <a:p>
                      <a:pPr algn="l" fontAlgn="b"/>
                      <a:r>
                        <a:rPr lang="en-US" sz="1200" u="none" strike="noStrike">
                          <a:effectLst/>
                        </a:rPr>
                        <a:t>Municipal</a:t>
                      </a:r>
                      <a:endParaRPr lang="en-US" sz="1200" b="1"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1200" b="0" i="0" u="none" strike="noStrike" dirty="0">
                          <a:solidFill>
                            <a:schemeClr val="dk1"/>
                          </a:solidFill>
                          <a:effectLst/>
                          <a:latin typeface="+mn-lt"/>
                        </a:rPr>
                        <a:t>1.234</a:t>
                      </a:r>
                      <a:endParaRPr lang="en-US" sz="1200" b="0"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n-US" sz="1100" b="0" i="0" u="none" strike="noStrike" dirty="0">
                          <a:solidFill>
                            <a:srgbClr val="000000"/>
                          </a:solidFill>
                          <a:effectLst/>
                          <a:latin typeface="Calibri" panose="020F0502020204030204" pitchFamily="34" charset="0"/>
                        </a:rPr>
                        <a:t> 0.816%</a:t>
                      </a:r>
                    </a:p>
                  </a:txBody>
                  <a:tcPr marL="9525" marR="9525" marT="9525" marB="0" anchor="b"/>
                </a:tc>
                <a:tc>
                  <a:txBody>
                    <a:bodyPr/>
                    <a:lstStyle/>
                    <a:p>
                      <a:pPr algn="ctr" fontAlgn="b"/>
                      <a:r>
                        <a:rPr lang="en-US" sz="1200" b="0" i="0" u="none" strike="noStrike" dirty="0">
                          <a:solidFill>
                            <a:schemeClr val="dk1"/>
                          </a:solidFill>
                          <a:effectLst/>
                          <a:latin typeface="+mn-lt"/>
                        </a:rPr>
                        <a:t>1.224</a:t>
                      </a:r>
                      <a:endParaRPr lang="en-US" sz="1200" b="0"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n-US" sz="1100" b="0" i="0" u="none" strike="noStrike" dirty="0">
                          <a:solidFill>
                            <a:srgbClr val="000000"/>
                          </a:solidFill>
                          <a:effectLst/>
                          <a:latin typeface="Calibri" panose="020F0502020204030204" pitchFamily="34" charset="0"/>
                        </a:rPr>
                        <a:t>1.66%</a:t>
                      </a:r>
                    </a:p>
                  </a:txBody>
                  <a:tcPr marL="9525" marR="9525" marT="9525" marB="0" anchor="b"/>
                </a:tc>
                <a:tc>
                  <a:txBody>
                    <a:bodyPr/>
                    <a:lstStyle/>
                    <a:p>
                      <a:pPr algn="ctr" fontAlgn="b"/>
                      <a:r>
                        <a:rPr lang="en-US" sz="1200" b="0" i="0" u="none" strike="noStrike" dirty="0">
                          <a:solidFill>
                            <a:schemeClr val="dk1"/>
                          </a:solidFill>
                          <a:effectLst/>
                          <a:latin typeface="+mn-lt"/>
                        </a:rPr>
                        <a:t>1.204</a:t>
                      </a:r>
                      <a:endParaRPr lang="en-US" sz="1200" b="0"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n-US" sz="1100" b="0" i="0" u="none" strike="noStrike" dirty="0">
                          <a:solidFill>
                            <a:srgbClr val="000000"/>
                          </a:solidFill>
                          <a:effectLst/>
                          <a:latin typeface="Calibri" panose="020F0502020204030204" pitchFamily="34" charset="0"/>
                        </a:rPr>
                        <a:t>      1.60%</a:t>
                      </a:r>
                    </a:p>
                  </a:txBody>
                  <a:tcPr marL="9525" marR="9525" marT="9525" marB="0" anchor="b"/>
                </a:tc>
                <a:tc>
                  <a:txBody>
                    <a:bodyPr/>
                    <a:lstStyle/>
                    <a:p>
                      <a:pPr algn="ctr" fontAlgn="b"/>
                      <a:r>
                        <a:rPr lang="en-US" sz="1200" b="0" i="0" u="none" strike="noStrike" dirty="0">
                          <a:solidFill>
                            <a:schemeClr val="dk1"/>
                          </a:solidFill>
                          <a:effectLst/>
                          <a:latin typeface="+mn-lt"/>
                        </a:rPr>
                        <a:t>1.185</a:t>
                      </a:r>
                      <a:endParaRPr lang="en-US" sz="1200" b="0"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n-US" sz="1100" b="0" i="0" u="none" strike="noStrike" dirty="0">
                          <a:solidFill>
                            <a:srgbClr val="000000"/>
                          </a:solidFill>
                          <a:effectLst/>
                          <a:latin typeface="Calibri" panose="020F0502020204030204" pitchFamily="34" charset="0"/>
                        </a:rPr>
                        <a:t>0%</a:t>
                      </a:r>
                    </a:p>
                  </a:txBody>
                  <a:tcPr marL="9525" marR="9525" marT="9525" marB="0" anchor="b"/>
                </a:tc>
                <a:tc>
                  <a:txBody>
                    <a:bodyPr/>
                    <a:lstStyle/>
                    <a:p>
                      <a:pPr algn="ctr" fontAlgn="b"/>
                      <a:r>
                        <a:rPr lang="en-US" sz="1100" u="none" strike="noStrike" dirty="0">
                          <a:effectLst/>
                        </a:rPr>
                        <a:t>1.185</a:t>
                      </a:r>
                      <a:endParaRPr lang="en-US" sz="11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0004"/>
                  </a:ext>
                </a:extLst>
              </a:tr>
              <a:tr h="328004">
                <a:tc>
                  <a:txBody>
                    <a:bodyPr/>
                    <a:lstStyle/>
                    <a:p>
                      <a:pPr algn="l" fontAlgn="b"/>
                      <a:r>
                        <a:rPr lang="en-US" sz="1200" u="none" strike="noStrike" dirty="0">
                          <a:effectLst/>
                        </a:rPr>
                        <a:t>County</a:t>
                      </a:r>
                      <a:endParaRPr lang="en-US" sz="1200" b="1"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n-US" sz="1200" b="0" i="0" u="none" strike="noStrike" dirty="0">
                          <a:solidFill>
                            <a:srgbClr val="000000"/>
                          </a:solidFill>
                          <a:effectLst/>
                          <a:latin typeface="Calibri" panose="020F0502020204030204" pitchFamily="34" charset="0"/>
                        </a:rPr>
                        <a:t>XXXX</a:t>
                      </a:r>
                    </a:p>
                  </a:txBody>
                  <a:tcPr marL="9525" marR="9525" marT="9525" marB="0" anchor="b"/>
                </a:tc>
                <a:tc>
                  <a:txBody>
                    <a:bodyPr/>
                    <a:lstStyle/>
                    <a:p>
                      <a:pPr algn="l" fontAlgn="b"/>
                      <a:r>
                        <a:rPr lang="en-US" sz="1200" b="0" i="0" u="none" strike="noStrike" dirty="0">
                          <a:solidFill>
                            <a:srgbClr val="000000"/>
                          </a:solidFill>
                          <a:effectLst/>
                          <a:latin typeface="Calibri" panose="020F0502020204030204" pitchFamily="34" charset="0"/>
                        </a:rPr>
                        <a:t>         XXXX   </a:t>
                      </a:r>
                    </a:p>
                  </a:txBody>
                  <a:tcPr marL="9525" marR="9525" marT="9525" marB="0" anchor="b"/>
                </a:tc>
                <a:tc>
                  <a:txBody>
                    <a:bodyPr/>
                    <a:lstStyle/>
                    <a:p>
                      <a:pPr algn="ctr" fontAlgn="b"/>
                      <a:r>
                        <a:rPr lang="en-US" sz="1200" b="0" i="0" u="none" strike="noStrike" dirty="0">
                          <a:solidFill>
                            <a:srgbClr val="000000"/>
                          </a:solidFill>
                          <a:effectLst/>
                          <a:latin typeface="Calibri" panose="020F0502020204030204" pitchFamily="34" charset="0"/>
                        </a:rPr>
                        <a:t>0.828</a:t>
                      </a:r>
                    </a:p>
                  </a:txBody>
                  <a:tcPr marL="9525" marR="9525" marT="9525" marB="0" anchor="b"/>
                </a:tc>
                <a:tc>
                  <a:txBody>
                    <a:bodyPr/>
                    <a:lstStyle/>
                    <a:p>
                      <a:pPr algn="l" fontAlgn="b"/>
                      <a:r>
                        <a:rPr lang="en-US" sz="1200" b="0" i="0" u="none" strike="noStrike" dirty="0">
                          <a:solidFill>
                            <a:srgbClr val="000000"/>
                          </a:solidFill>
                          <a:effectLst/>
                          <a:latin typeface="Calibri" panose="020F0502020204030204" pitchFamily="34" charset="0"/>
                        </a:rPr>
                        <a:t>        -0.83% </a:t>
                      </a:r>
                    </a:p>
                  </a:txBody>
                  <a:tcPr marL="9525" marR="9525" marT="9525" marB="0" anchor="b"/>
                </a:tc>
                <a:tc>
                  <a:txBody>
                    <a:bodyPr/>
                    <a:lstStyle/>
                    <a:p>
                      <a:pPr algn="ctr" fontAlgn="b"/>
                      <a:r>
                        <a:rPr lang="en-US" sz="1200" b="0" i="0" u="none" strike="noStrike" dirty="0">
                          <a:solidFill>
                            <a:srgbClr val="000000"/>
                          </a:solidFill>
                          <a:effectLst/>
                          <a:latin typeface="Calibri" panose="020F0502020204030204" pitchFamily="34" charset="0"/>
                        </a:rPr>
                        <a:t>0.835</a:t>
                      </a:r>
                    </a:p>
                  </a:txBody>
                  <a:tcPr marL="9525" marR="9525" marT="9525" marB="0" anchor="b"/>
                </a:tc>
                <a:tc>
                  <a:txBody>
                    <a:bodyPr/>
                    <a:lstStyle/>
                    <a:p>
                      <a:pPr algn="l" fontAlgn="b"/>
                      <a:r>
                        <a:rPr lang="en-US" sz="1200" b="0" i="0" u="none" strike="noStrike" dirty="0">
                          <a:solidFill>
                            <a:srgbClr val="000000"/>
                          </a:solidFill>
                          <a:effectLst/>
                          <a:latin typeface="Calibri" panose="020F0502020204030204" pitchFamily="34" charset="0"/>
                        </a:rPr>
                        <a:t>           -6.70%</a:t>
                      </a:r>
                    </a:p>
                  </a:txBody>
                  <a:tcPr marL="9525" marR="9525" marT="9525" marB="0" anchor="b"/>
                </a:tc>
                <a:tc>
                  <a:txBody>
                    <a:bodyPr/>
                    <a:lstStyle/>
                    <a:p>
                      <a:pPr algn="ctr" fontAlgn="b"/>
                      <a:r>
                        <a:rPr lang="en-US" sz="1200" b="0" i="0" u="none" strike="noStrike" dirty="0">
                          <a:solidFill>
                            <a:srgbClr val="000000"/>
                          </a:solidFill>
                          <a:effectLst/>
                          <a:latin typeface="Calibri" panose="020F0502020204030204" pitchFamily="34" charset="0"/>
                        </a:rPr>
                        <a:t>0.895</a:t>
                      </a:r>
                    </a:p>
                  </a:txBody>
                  <a:tcPr marL="9525" marR="9525" marT="9525" marB="0" anchor="b"/>
                </a:tc>
                <a:tc>
                  <a:txBody>
                    <a:bodyPr/>
                    <a:lstStyle/>
                    <a:p>
                      <a:pPr algn="ctr" fontAlgn="b"/>
                      <a:r>
                        <a:rPr lang="en-US" sz="1100" b="0" i="0" u="none" strike="noStrike" dirty="0">
                          <a:solidFill>
                            <a:srgbClr val="000000"/>
                          </a:solidFill>
                          <a:effectLst/>
                          <a:latin typeface="Calibri" panose="020F0502020204030204" pitchFamily="34" charset="0"/>
                        </a:rPr>
                        <a:t>6.67%</a:t>
                      </a:r>
                    </a:p>
                  </a:txBody>
                  <a:tcPr marL="9525" marR="9525" marT="9525" marB="0" anchor="b"/>
                </a:tc>
                <a:tc>
                  <a:txBody>
                    <a:bodyPr/>
                    <a:lstStyle/>
                    <a:p>
                      <a:pPr algn="ctr" fontAlgn="b"/>
                      <a:r>
                        <a:rPr lang="en-US" sz="1100" u="none" strike="noStrike" dirty="0">
                          <a:effectLst/>
                        </a:rPr>
                        <a:t>0.839</a:t>
                      </a:r>
                      <a:endParaRPr lang="en-US" sz="11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0005"/>
                  </a:ext>
                </a:extLst>
              </a:tr>
              <a:tr h="328004">
                <a:tc>
                  <a:txBody>
                    <a:bodyPr/>
                    <a:lstStyle/>
                    <a:p>
                      <a:pPr algn="l" fontAlgn="b"/>
                      <a:r>
                        <a:rPr lang="en-US" sz="1200" u="none" strike="noStrike">
                          <a:effectLst/>
                        </a:rPr>
                        <a:t>Local School</a:t>
                      </a:r>
                      <a:endParaRPr lang="en-US" sz="1200" b="1"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1200" b="0" i="0" u="none" strike="noStrike" dirty="0">
                          <a:solidFill>
                            <a:srgbClr val="000000"/>
                          </a:solidFill>
                          <a:effectLst/>
                          <a:latin typeface="Calibri" panose="020F0502020204030204" pitchFamily="34" charset="0"/>
                        </a:rPr>
                        <a:t>XXXX</a:t>
                      </a:r>
                    </a:p>
                  </a:txBody>
                  <a:tcPr marL="9525" marR="9525" marT="9525" marB="0" anchor="b"/>
                </a:tc>
                <a:tc>
                  <a:txBody>
                    <a:bodyPr/>
                    <a:lstStyle/>
                    <a:p>
                      <a:pPr algn="l" fontAlgn="b"/>
                      <a:r>
                        <a:rPr lang="en-US" sz="1200" b="0" i="0" u="none" strike="noStrike" dirty="0">
                          <a:solidFill>
                            <a:srgbClr val="000000"/>
                          </a:solidFill>
                          <a:effectLst/>
                          <a:latin typeface="Calibri" panose="020F0502020204030204" pitchFamily="34" charset="0"/>
                        </a:rPr>
                        <a:t>         XXXX </a:t>
                      </a:r>
                    </a:p>
                  </a:txBody>
                  <a:tcPr marL="9525" marR="9525" marT="9525" marB="0" anchor="b"/>
                </a:tc>
                <a:tc>
                  <a:txBody>
                    <a:bodyPr/>
                    <a:lstStyle/>
                    <a:p>
                      <a:pPr algn="ctr" fontAlgn="b"/>
                      <a:r>
                        <a:rPr lang="en-US" sz="1200" b="0" i="0" u="none" strike="noStrike" dirty="0">
                          <a:solidFill>
                            <a:srgbClr val="000000"/>
                          </a:solidFill>
                          <a:effectLst/>
                          <a:latin typeface="Calibri" panose="020F0502020204030204" pitchFamily="34" charset="0"/>
                        </a:rPr>
                        <a:t>1.237</a:t>
                      </a:r>
                    </a:p>
                  </a:txBody>
                  <a:tcPr marL="9525" marR="9525" marT="9525" marB="0" anchor="b"/>
                </a:tc>
                <a:tc>
                  <a:txBody>
                    <a:bodyPr/>
                    <a:lstStyle/>
                    <a:p>
                      <a:pPr algn="l" fontAlgn="b"/>
                      <a:r>
                        <a:rPr lang="en-US" sz="1200" b="0" i="0" u="none" strike="noStrike" dirty="0">
                          <a:solidFill>
                            <a:srgbClr val="000000"/>
                          </a:solidFill>
                          <a:effectLst/>
                          <a:latin typeface="Calibri" panose="020F0502020204030204" pitchFamily="34" charset="0"/>
                        </a:rPr>
                        <a:t>        -0.32%</a:t>
                      </a:r>
                    </a:p>
                  </a:txBody>
                  <a:tcPr marL="9525" marR="9525" marT="9525" marB="0" anchor="b"/>
                </a:tc>
                <a:tc>
                  <a:txBody>
                    <a:bodyPr/>
                    <a:lstStyle/>
                    <a:p>
                      <a:pPr algn="ctr" fontAlgn="b"/>
                      <a:r>
                        <a:rPr lang="en-US" sz="1200" b="0" i="0" u="none" strike="noStrike" dirty="0">
                          <a:solidFill>
                            <a:srgbClr val="000000"/>
                          </a:solidFill>
                          <a:effectLst/>
                          <a:latin typeface="Calibri" panose="020F0502020204030204" pitchFamily="34" charset="0"/>
                        </a:rPr>
                        <a:t>1.241</a:t>
                      </a:r>
                    </a:p>
                  </a:txBody>
                  <a:tcPr marL="9525" marR="9525" marT="9525" marB="0" anchor="b"/>
                </a:tc>
                <a:tc>
                  <a:txBody>
                    <a:bodyPr/>
                    <a:lstStyle/>
                    <a:p>
                      <a:pPr algn="l" fontAlgn="b"/>
                      <a:r>
                        <a:rPr lang="en-US" sz="1200" b="0" i="0" u="none" strike="noStrike" dirty="0">
                          <a:solidFill>
                            <a:srgbClr val="000000"/>
                          </a:solidFill>
                          <a:effectLst/>
                          <a:latin typeface="Calibri" panose="020F0502020204030204" pitchFamily="34" charset="0"/>
                        </a:rPr>
                        <a:t>           -3.04%</a:t>
                      </a:r>
                    </a:p>
                  </a:txBody>
                  <a:tcPr marL="9525" marR="9525" marT="9525" marB="0" anchor="b"/>
                </a:tc>
                <a:tc>
                  <a:txBody>
                    <a:bodyPr/>
                    <a:lstStyle/>
                    <a:p>
                      <a:pPr algn="ctr" fontAlgn="b"/>
                      <a:r>
                        <a:rPr lang="en-US" sz="1200" b="0" i="0" u="none" strike="noStrike" dirty="0">
                          <a:solidFill>
                            <a:srgbClr val="000000"/>
                          </a:solidFill>
                          <a:effectLst/>
                          <a:latin typeface="Calibri" panose="020F0502020204030204" pitchFamily="34" charset="0"/>
                        </a:rPr>
                        <a:t>1.280</a:t>
                      </a:r>
                    </a:p>
                  </a:txBody>
                  <a:tcPr marL="9525" marR="9525" marT="9525" marB="0" anchor="b"/>
                </a:tc>
                <a:tc>
                  <a:txBody>
                    <a:bodyPr/>
                    <a:lstStyle/>
                    <a:p>
                      <a:pPr algn="ctr" fontAlgn="b"/>
                      <a:r>
                        <a:rPr lang="en-US" sz="1100" b="0" i="0" u="none" strike="noStrike" dirty="0">
                          <a:solidFill>
                            <a:srgbClr val="000000"/>
                          </a:solidFill>
                          <a:effectLst/>
                          <a:latin typeface="Calibri" panose="020F0502020204030204" pitchFamily="34" charset="0"/>
                        </a:rPr>
                        <a:t>-1.15%</a:t>
                      </a:r>
                    </a:p>
                  </a:txBody>
                  <a:tcPr marL="9525" marR="9525" marT="9525" marB="0" anchor="b"/>
                </a:tc>
                <a:tc>
                  <a:txBody>
                    <a:bodyPr/>
                    <a:lstStyle/>
                    <a:p>
                      <a:pPr algn="ctr" fontAlgn="b"/>
                      <a:r>
                        <a:rPr lang="en-US" sz="1100" b="0" i="0" u="none" strike="noStrike" dirty="0">
                          <a:solidFill>
                            <a:srgbClr val="000000"/>
                          </a:solidFill>
                          <a:effectLst/>
                          <a:latin typeface="Calibri" panose="020F0502020204030204" pitchFamily="34" charset="0"/>
                        </a:rPr>
                        <a:t>1.295</a:t>
                      </a:r>
                    </a:p>
                  </a:txBody>
                  <a:tcPr marL="9525" marR="9525" marT="9525" marB="0" anchor="b"/>
                </a:tc>
                <a:extLst>
                  <a:ext uri="{0D108BD9-81ED-4DB2-BD59-A6C34878D82A}">
                    <a16:rowId xmlns:a16="http://schemas.microsoft.com/office/drawing/2014/main" val="10006"/>
                  </a:ext>
                </a:extLst>
              </a:tr>
              <a:tr h="328004">
                <a:tc>
                  <a:txBody>
                    <a:bodyPr/>
                    <a:lstStyle/>
                    <a:p>
                      <a:pPr algn="l" fontAlgn="b"/>
                      <a:r>
                        <a:rPr lang="en-US" sz="1200" u="none" strike="noStrike">
                          <a:effectLst/>
                        </a:rPr>
                        <a:t>Reg. School</a:t>
                      </a:r>
                      <a:endParaRPr lang="en-US" sz="1200" b="1"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1200" b="0" i="0" u="none" strike="noStrike" dirty="0">
                          <a:solidFill>
                            <a:srgbClr val="000000"/>
                          </a:solidFill>
                          <a:effectLst/>
                          <a:latin typeface="Calibri" panose="020F0502020204030204" pitchFamily="34" charset="0"/>
                        </a:rPr>
                        <a:t>XXXX</a:t>
                      </a:r>
                    </a:p>
                  </a:txBody>
                  <a:tcPr marL="9525" marR="9525" marT="9525" marB="0" anchor="b"/>
                </a:tc>
                <a:tc>
                  <a:txBody>
                    <a:bodyPr/>
                    <a:lstStyle/>
                    <a:p>
                      <a:pPr algn="l" fontAlgn="b"/>
                      <a:r>
                        <a:rPr lang="en-US" sz="1200" b="0" i="0" u="none" strike="noStrike" dirty="0">
                          <a:solidFill>
                            <a:srgbClr val="000000"/>
                          </a:solidFill>
                          <a:effectLst/>
                          <a:latin typeface="Calibri" panose="020F0502020204030204" pitchFamily="34" charset="0"/>
                        </a:rPr>
                        <a:t>         XXXX   </a:t>
                      </a:r>
                    </a:p>
                  </a:txBody>
                  <a:tcPr marL="9525" marR="9525" marT="9525" marB="0" anchor="b"/>
                </a:tc>
                <a:tc>
                  <a:txBody>
                    <a:bodyPr/>
                    <a:lstStyle/>
                    <a:p>
                      <a:pPr algn="ctr" fontAlgn="b"/>
                      <a:r>
                        <a:rPr lang="en-US" sz="1200" b="0" i="0" u="none" strike="noStrike" dirty="0">
                          <a:solidFill>
                            <a:srgbClr val="000000"/>
                          </a:solidFill>
                          <a:effectLst/>
                          <a:latin typeface="Calibri" panose="020F0502020204030204" pitchFamily="34" charset="0"/>
                        </a:rPr>
                        <a:t>0.493</a:t>
                      </a:r>
                    </a:p>
                  </a:txBody>
                  <a:tcPr marL="9525" marR="9525" marT="9525" marB="0" anchor="b"/>
                </a:tc>
                <a:tc>
                  <a:txBody>
                    <a:bodyPr/>
                    <a:lstStyle/>
                    <a:p>
                      <a:pPr algn="l" fontAlgn="b"/>
                      <a:r>
                        <a:rPr lang="en-US" sz="1200" b="0" i="0" u="none" strike="noStrike" dirty="0">
                          <a:solidFill>
                            <a:srgbClr val="000000"/>
                          </a:solidFill>
                          <a:effectLst/>
                          <a:latin typeface="Calibri" panose="020F0502020204030204" pitchFamily="34" charset="0"/>
                        </a:rPr>
                        <a:t>        -0.60%</a:t>
                      </a:r>
                    </a:p>
                  </a:txBody>
                  <a:tcPr marL="9525" marR="9525" marT="9525" marB="0" anchor="b"/>
                </a:tc>
                <a:tc>
                  <a:txBody>
                    <a:bodyPr/>
                    <a:lstStyle/>
                    <a:p>
                      <a:pPr algn="ctr" fontAlgn="b"/>
                      <a:r>
                        <a:rPr lang="en-US" sz="1200" b="0" i="0" u="none" strike="noStrike" dirty="0">
                          <a:solidFill>
                            <a:srgbClr val="000000"/>
                          </a:solidFill>
                          <a:effectLst/>
                          <a:latin typeface="Calibri" panose="020F0502020204030204" pitchFamily="34" charset="0"/>
                        </a:rPr>
                        <a:t>0.496</a:t>
                      </a:r>
                    </a:p>
                  </a:txBody>
                  <a:tcPr marL="9525" marR="9525" marT="9525" marB="0" anchor="b"/>
                </a:tc>
                <a:tc>
                  <a:txBody>
                    <a:bodyPr/>
                    <a:lstStyle/>
                    <a:p>
                      <a:pPr algn="l" fontAlgn="b"/>
                      <a:r>
                        <a:rPr lang="en-US" sz="1200" b="0" i="0" u="none" strike="noStrike" dirty="0">
                          <a:solidFill>
                            <a:srgbClr val="000000"/>
                          </a:solidFill>
                          <a:effectLst/>
                          <a:latin typeface="Calibri" panose="020F0502020204030204" pitchFamily="34" charset="0"/>
                        </a:rPr>
                        <a:t>           -5.34% </a:t>
                      </a:r>
                    </a:p>
                  </a:txBody>
                  <a:tcPr marL="9525" marR="9525" marT="9525" marB="0" anchor="b"/>
                </a:tc>
                <a:tc>
                  <a:txBody>
                    <a:bodyPr/>
                    <a:lstStyle/>
                    <a:p>
                      <a:pPr algn="ctr" fontAlgn="b"/>
                      <a:r>
                        <a:rPr lang="en-US" sz="1200" b="0" i="0" u="none" strike="noStrike" dirty="0">
                          <a:solidFill>
                            <a:srgbClr val="000000"/>
                          </a:solidFill>
                          <a:effectLst/>
                          <a:latin typeface="Calibri" panose="020F0502020204030204" pitchFamily="34" charset="0"/>
                        </a:rPr>
                        <a:t>0.524</a:t>
                      </a:r>
                    </a:p>
                  </a:txBody>
                  <a:tcPr marL="9525" marR="9525" marT="9525" marB="0" anchor="b"/>
                </a:tc>
                <a:tc>
                  <a:txBody>
                    <a:bodyPr/>
                    <a:lstStyle/>
                    <a:p>
                      <a:pPr algn="ctr" fontAlgn="b"/>
                      <a:r>
                        <a:rPr lang="en-US" sz="1100" b="0" i="0" u="none" strike="noStrike" dirty="0">
                          <a:solidFill>
                            <a:srgbClr val="000000"/>
                          </a:solidFill>
                          <a:effectLst/>
                          <a:latin typeface="Calibri" panose="020F0502020204030204" pitchFamily="34" charset="0"/>
                        </a:rPr>
                        <a:t>-0.38%</a:t>
                      </a:r>
                    </a:p>
                  </a:txBody>
                  <a:tcPr marL="9525" marR="9525" marT="9525" marB="0" anchor="b"/>
                </a:tc>
                <a:tc>
                  <a:txBody>
                    <a:bodyPr/>
                    <a:lstStyle/>
                    <a:p>
                      <a:pPr algn="ctr" fontAlgn="b"/>
                      <a:r>
                        <a:rPr lang="en-US" sz="1100" u="none" strike="noStrike" dirty="0">
                          <a:effectLst/>
                        </a:rPr>
                        <a:t>0.526</a:t>
                      </a:r>
                      <a:endParaRPr lang="en-US" sz="11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0007"/>
                  </a:ext>
                </a:extLst>
              </a:tr>
            </a:tbl>
          </a:graphicData>
        </a:graphic>
      </p:graphicFrame>
    </p:spTree>
    <p:extLst>
      <p:ext uri="{BB962C8B-B14F-4D97-AF65-F5344CB8AC3E}">
        <p14:creationId xmlns:p14="http://schemas.microsoft.com/office/powerpoint/2010/main" val="363990807"/>
      </p:ext>
    </p:extLst>
  </p:cSld>
  <p:clrMapOvr>
    <a:masterClrMapping/>
  </p:clrMapOvr>
  <p:transition>
    <p:fade/>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3400" y="555695"/>
            <a:ext cx="7043208" cy="1523494"/>
          </a:xfrm>
        </p:spPr>
        <p:txBody>
          <a:bodyPr/>
          <a:lstStyle/>
          <a:p>
            <a:r>
              <a:rPr lang="en-US" sz="4400" dirty="0"/>
              <a:t>How much will this budget cost the average tax payer?</a:t>
            </a:r>
          </a:p>
        </p:txBody>
      </p:sp>
      <p:sp>
        <p:nvSpPr>
          <p:cNvPr id="3" name="Subtitle 2"/>
          <p:cNvSpPr>
            <a:spLocks noGrp="1"/>
          </p:cNvSpPr>
          <p:nvPr>
            <p:ph type="subTitle" idx="1"/>
          </p:nvPr>
        </p:nvSpPr>
        <p:spPr>
          <a:xfrm>
            <a:off x="533400" y="2209800"/>
            <a:ext cx="7257952" cy="2362200"/>
          </a:xfrm>
        </p:spPr>
        <p:txBody>
          <a:bodyPr/>
          <a:lstStyle/>
          <a:p>
            <a:r>
              <a:rPr lang="en-US" dirty="0"/>
              <a:t>The average home is assessed at 169,236.00 and will pay 2,071.45 this year in Municipal Taxes.</a:t>
            </a:r>
          </a:p>
          <a:p>
            <a:endParaRPr lang="en-US" dirty="0"/>
          </a:p>
          <a:p>
            <a:r>
              <a:rPr lang="en-US" b="1" dirty="0">
                <a:solidFill>
                  <a:srgbClr val="FF0000"/>
                </a:solidFill>
              </a:rPr>
              <a:t>   </a:t>
            </a:r>
            <a:r>
              <a:rPr lang="en-US" b="1" dirty="0"/>
              <a:t>$17.77 </a:t>
            </a:r>
            <a:r>
              <a:rPr lang="en-US" dirty="0"/>
              <a:t>Municipal Tax Increase from 2024</a:t>
            </a:r>
          </a:p>
        </p:txBody>
      </p:sp>
    </p:spTree>
    <p:extLst>
      <p:ext uri="{BB962C8B-B14F-4D97-AF65-F5344CB8AC3E}">
        <p14:creationId xmlns:p14="http://schemas.microsoft.com/office/powerpoint/2010/main" val="894914777"/>
      </p:ext>
    </p:extLst>
  </p:cSld>
  <p:clrMapOvr>
    <a:masterClrMapping/>
  </p:clrMapOvr>
  <p:transition>
    <p:fade/>
  </p:transition>
</p:sld>
</file>

<file path=ppt/theme/theme1.xml><?xml version="1.0" encoding="utf-8"?>
<a:theme xmlns:a="http://schemas.openxmlformats.org/drawingml/2006/main" name="1_White with Blue Bar Segoe Template_TP10286789">
  <a:themeElements>
    <a:clrScheme name="White - blue accents template template">
      <a:dk1>
        <a:srgbClr val="000000"/>
      </a:dk1>
      <a:lt1>
        <a:srgbClr val="FFFFFF"/>
      </a:lt1>
      <a:dk2>
        <a:srgbClr val="1D4775"/>
      </a:dk2>
      <a:lt2>
        <a:srgbClr val="FEF194"/>
      </a:lt2>
      <a:accent1>
        <a:srgbClr val="FFC000"/>
      </a:accent1>
      <a:accent2>
        <a:srgbClr val="3497AE"/>
      </a:accent2>
      <a:accent3>
        <a:srgbClr val="DF8045"/>
      </a:accent3>
      <a:accent4>
        <a:srgbClr val="7DCC2E"/>
      </a:accent4>
      <a:accent5>
        <a:srgbClr val="FF9929"/>
      </a:accent5>
      <a:accent6>
        <a:srgbClr val="A061C3"/>
      </a:accent6>
      <a:hlink>
        <a:srgbClr val="1D4775"/>
      </a:hlink>
      <a:folHlink>
        <a:srgbClr val="1D4775"/>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ln>
          <a:headEnd type="none" w="med" len="med"/>
          <a:tailEnd type="none" w="med" len="med"/>
        </a:ln>
      </a:spPr>
      <a:bodyPr vert="horz" wrap="square" lIns="91436" tIns="45718" rIns="91436" bIns="45718" numCol="1" rtlCol="0" anchor="ctr" anchorCtr="0" compatLnSpc="1">
        <a:prstTxWarp prst="textNoShape">
          <a:avLst/>
        </a:prstTxWarp>
      </a:bodyPr>
      <a:lstStyle>
        <a:defPPr algn="ctr" defTabSz="914099" fontAlgn="base">
          <a:spcBef>
            <a:spcPct val="0"/>
          </a:spcBef>
          <a:spcAft>
            <a:spcPct val="0"/>
          </a:spcAft>
          <a:defRPr sz="2300" dirty="0" smtClean="0">
            <a:solidFill>
              <a:schemeClr val="tx1"/>
            </a:solidFill>
            <a:latin typeface="Segoe" pitchFamily="34" charset="0"/>
          </a:defRPr>
        </a:defPPr>
      </a:lstStyle>
      <a:style>
        <a:lnRef idx="0">
          <a:schemeClr val="accent2"/>
        </a:lnRef>
        <a:fillRef idx="3">
          <a:schemeClr val="accent2"/>
        </a:fillRef>
        <a:effectRef idx="3">
          <a:schemeClr val="accent2"/>
        </a:effectRef>
        <a:fontRef idx="minor">
          <a:schemeClr val="lt1"/>
        </a:fontRef>
      </a:style>
    </a:spDef>
  </a:objectDefaults>
  <a:extraClrSchemeLst/>
</a:theme>
</file>

<file path=ppt/theme/theme2.xml><?xml version="1.0" encoding="utf-8"?>
<a:theme xmlns:a="http://schemas.openxmlformats.org/drawingml/2006/main" name="White with Courier font for code slides">
  <a:themeElements>
    <a:clrScheme name="Blue Template-Template">
      <a:dk1>
        <a:srgbClr val="000000"/>
      </a:dk1>
      <a:lt1>
        <a:srgbClr val="FFFFFF"/>
      </a:lt1>
      <a:dk2>
        <a:srgbClr val="050595"/>
      </a:dk2>
      <a:lt2>
        <a:srgbClr val="FFFFFF"/>
      </a:lt2>
      <a:accent1>
        <a:srgbClr val="FFC000"/>
      </a:accent1>
      <a:accent2>
        <a:srgbClr val="3497AE"/>
      </a:accent2>
      <a:accent3>
        <a:srgbClr val="DF8045"/>
      </a:accent3>
      <a:accent4>
        <a:srgbClr val="7DCC2E"/>
      </a:accent4>
      <a:accent5>
        <a:srgbClr val="FF9929"/>
      </a:accent5>
      <a:accent6>
        <a:srgbClr val="7D3DA1"/>
      </a:accent6>
      <a:hlink>
        <a:srgbClr val="F3EB4F"/>
      </a:hlink>
      <a:folHlink>
        <a:srgbClr val="7DDDF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ln>
          <a:headEnd type="none" w="med" len="med"/>
          <a:tailEnd type="none" w="med" len="med"/>
        </a:ln>
      </a:spPr>
      <a:bodyPr vert="horz" wrap="square" lIns="109728" tIns="54864" rIns="109728" bIns="54864" numCol="1" rtlCol="0" anchor="ctr" anchorCtr="0" compatLnSpc="1">
        <a:prstTxWarp prst="textNoShape">
          <a:avLst/>
        </a:prstTxWarp>
      </a:bodyPr>
      <a:lstStyle>
        <a:defPPr marL="0" marR="0" indent="0" algn="ctr" defTabSz="1096963" rtl="0" eaLnBrk="1" fontAlgn="base" latinLnBrk="0" hangingPunct="1">
          <a:lnSpc>
            <a:spcPct val="100000"/>
          </a:lnSpc>
          <a:spcBef>
            <a:spcPct val="0"/>
          </a:spcBef>
          <a:spcAft>
            <a:spcPct val="0"/>
          </a:spcAft>
          <a:buClrTx/>
          <a:buSzTx/>
          <a:buFontTx/>
          <a:buNone/>
          <a:tabLst/>
          <a:defRPr kumimoji="0"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defRPr>
        </a:defPPr>
      </a:lstStyle>
      <a:style>
        <a:lnRef idx="0">
          <a:schemeClr val="accent2"/>
        </a:lnRef>
        <a:fillRef idx="3">
          <a:schemeClr val="accent2"/>
        </a:fillRef>
        <a:effectRef idx="3">
          <a:schemeClr val="accent2"/>
        </a:effectRef>
        <a:fontRef idx="minor">
          <a:schemeClr val="lt1"/>
        </a:fontRef>
      </a:style>
    </a:sp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8"?>
<?mso-contentType ?>
<FormTemplates xmlns="http://schemas.microsoft.com/sharepoint/v3/contenttype/forms">
  <Display>DocumentLibraryForm</Display>
  <Edit>AssetEditForm</Edit>
  <New>DocumentLibraryForm</New>
</FormTemplates>
</file>

<file path=customXml/itemProps1.xml><?xml version="1.0" encoding="utf-8"?>
<ds:datastoreItem xmlns:ds="http://schemas.openxmlformats.org/officeDocument/2006/customXml" ds:itemID="{7EEFD162-EDAF-40F1-8DE6-8C07E9AEC857}">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Sample presentation slides (White with blue bar design)</Template>
  <TotalTime>4265</TotalTime>
  <Words>1603</Words>
  <Application>Microsoft Office PowerPoint</Application>
  <PresentationFormat>On-screen Show (4:3)</PresentationFormat>
  <Paragraphs>257</Paragraphs>
  <Slides>15</Slides>
  <Notes>6</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15</vt:i4>
      </vt:variant>
    </vt:vector>
  </HeadingPairs>
  <TitlesOfParts>
    <vt:vector size="22" baseType="lpstr">
      <vt:lpstr>Arial</vt:lpstr>
      <vt:lpstr>Calibri</vt:lpstr>
      <vt:lpstr>Courier New</vt:lpstr>
      <vt:lpstr>Segoe</vt:lpstr>
      <vt:lpstr>Wingdings</vt:lpstr>
      <vt:lpstr>1_White with Blue Bar Segoe Template_TP10286789</vt:lpstr>
      <vt:lpstr>White with Courier font for code slides</vt:lpstr>
      <vt:lpstr>2025 Municipal Budget Review </vt:lpstr>
      <vt:lpstr>PowerPoint Presentation</vt:lpstr>
      <vt:lpstr>Process</vt:lpstr>
      <vt:lpstr>ADOPTED BUDGET HISTORY</vt:lpstr>
      <vt:lpstr>CHALLENGES 2025</vt:lpstr>
      <vt:lpstr>Explanation of Appropriation Increases</vt:lpstr>
      <vt:lpstr>Total Local Tax Revenue History </vt:lpstr>
      <vt:lpstr>5-Year Tax Rate Comparison </vt:lpstr>
      <vt:lpstr>How much will this budget cost the average tax payer?</vt:lpstr>
      <vt:lpstr>FUND BALANCE APPROPRIATED</vt:lpstr>
      <vt:lpstr>CANNABIS MUNICIPAL TAX</vt:lpstr>
      <vt:lpstr>Use of Your Local Tax Dollar</vt:lpstr>
      <vt:lpstr>Bond Rating</vt:lpstr>
      <vt:lpstr>Resources</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Front Office Reorganization</dc:title>
  <dc:creator>Joshua Tregear</dc:creator>
  <cp:keywords/>
  <cp:lastModifiedBy>Maria Fasulo</cp:lastModifiedBy>
  <cp:revision>128</cp:revision>
  <cp:lastPrinted>2023-03-23T13:13:30Z</cp:lastPrinted>
  <dcterms:created xsi:type="dcterms:W3CDTF">2016-02-01T19:25:56Z</dcterms:created>
  <dcterms:modified xsi:type="dcterms:W3CDTF">2025-06-26T14:54:52Z</dcterms:modified>
  <cp:version/>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TC102867899990</vt:lpwstr>
  </property>
</Properties>
</file>